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5" r:id="rId4"/>
    <p:sldId id="258" r:id="rId5"/>
    <p:sldId id="266" r:id="rId6"/>
    <p:sldId id="267" r:id="rId7"/>
    <p:sldId id="260" r:id="rId8"/>
    <p:sldId id="261" r:id="rId9"/>
    <p:sldId id="268" r:id="rId10"/>
    <p:sldId id="262" r:id="rId11"/>
    <p:sldId id="263" r:id="rId12"/>
    <p:sldId id="269" r:id="rId13"/>
    <p:sldId id="259" r:id="rId14"/>
    <p:sldId id="270" r:id="rId15"/>
    <p:sldId id="271" r:id="rId16"/>
    <p:sldId id="272" r:id="rId17"/>
    <p:sldId id="264" r:id="rId18"/>
  </p:sldIdLst>
  <p:sldSz cx="14630400" cy="8229600"/>
  <p:notesSz cx="8229600" cy="146304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DM Sans Medium" panose="020B0604020202020204" charset="0"/>
      <p:regular r:id="rId24"/>
    </p:embeddedFont>
    <p:embeddedFont>
      <p:font typeface="Inter" panose="020B0604020202020204" charset="0"/>
      <p:regular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BE3"/>
    <a:srgbClr val="BFE6D4"/>
    <a:srgbClr val="F9F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3077" autoAdjust="0"/>
  </p:normalViewPr>
  <p:slideViewPr>
    <p:cSldViewPr snapToGrid="0" snapToObjects="1">
      <p:cViewPr varScale="1">
        <p:scale>
          <a:sx n="60" d="100"/>
          <a:sy n="60" d="100"/>
        </p:scale>
        <p:origin x="792" y="5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2734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Этика Канта = Этика Долга</a:t>
            </a:r>
          </a:p>
          <a:p>
            <a:r>
              <a:rPr lang="ru-RU" dirty="0"/>
              <a:t>Кант желает выяснить – какие факторы влияют на нравственные действия человека?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ru-RU" dirty="0"/>
              <a:t>Склонность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ru-RU" dirty="0"/>
              <a:t>Страх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ru-RU" dirty="0"/>
              <a:t>Долг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ru-RU" dirty="0"/>
              <a:t>Это всё служит импульсом к нашим действиям.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ru-RU" dirty="0"/>
              <a:t>Однако в первых двух случаях – мы подчиняемся своим страстям и потому мы не до конца свободны в своих решениях. Поэтому это не источник истинной морали.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ru-RU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ru-RU" dirty="0"/>
              <a:t>Нравственный поступок можно совершить если исходить не из своих желаний и страхов, а следуя единому нравственному закону.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«Я должен» для Канта означает то же, что «Я свободен». Человек как существо, «одаренное внутренней свободой, есть существо, способное брать на себя обязательства… и может признать долг перед самим собой».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Свободный выбор человека определяется исключительно велением долга.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Поэтому только долг придает поступку моральный характер, только долг есть единственный нравственный мотив.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Немецкий философ подробно исследует понятие долга и рассматривает различные виды долга человека</a:t>
            </a:r>
            <a:r>
              <a:rPr lang="en-001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Кант выделяет «собственное совершенство и чужое счастье»</a:t>
            </a:r>
            <a:r>
              <a:rPr lang="en-001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ru-RU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(!) ...ведь «долг – это принуждение к неохотно принятой цели». А счастье – это то, что каждый неизбежно уже сам себе желает.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«Величайшее моральное совершенство человека следующее: исполнять свой долг, и притом по соображениям долга (чтобы закон был не только правилом, но и мотивом поступков)»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Кант - одна из важнейших фигур в истории философии, мимо которой нельзя пройти. </a:t>
            </a:r>
          </a:p>
          <a:p>
            <a:r>
              <a:rPr lang="ru-RU" dirty="0"/>
              <a:t>Глубина его мысли, четкость аргументации, широта освещенных проблем делают Канта актуальным даже в 21 веке.</a:t>
            </a:r>
          </a:p>
          <a:p>
            <a:r>
              <a:rPr lang="ru-RU" dirty="0"/>
              <a:t>И чтобы его понять, необходимо изучить основные понятия и идеи, с помощью которых он выстраивает свое рассуждение.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Знание:</a:t>
            </a:r>
          </a:p>
          <a:p>
            <a:r>
              <a:rPr lang="ru-RU" dirty="0"/>
              <a:t>То что воспринимаем -</a:t>
            </a:r>
            <a:r>
              <a:rPr lang="en-001" dirty="0"/>
              <a:t>&gt;</a:t>
            </a:r>
            <a:r>
              <a:rPr lang="ru-RU" dirty="0"/>
              <a:t> мир, что дан нашему сознанию</a:t>
            </a:r>
          </a:p>
          <a:p>
            <a:r>
              <a:rPr lang="ru-RU" dirty="0"/>
              <a:t>Наша познавательная способность -</a:t>
            </a:r>
            <a:r>
              <a:rPr lang="en-001" dirty="0"/>
              <a:t>&gt; ???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ru-RU" dirty="0"/>
              <a:t>Метафора с лужайкой ночью. Мир в темноте – мир вещей в себе, о которых могут быть лишь гипотетические суждения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ru-RU" dirty="0"/>
              <a:t>Потом у нас есть фонарик = наше сознания. Он вытягивает НОУМЕН в ФЕНОМЕН.</a:t>
            </a:r>
          </a:p>
          <a:p>
            <a:endParaRPr lang="ru-RU" dirty="0"/>
          </a:p>
          <a:p>
            <a:r>
              <a:rPr lang="ru-RU" dirty="0"/>
              <a:t>Про НОУМЕНЫ ничего нельзя сказать достоверно, поскольку данный мир вещей  находится вне нашего сознания</a:t>
            </a:r>
          </a:p>
          <a:p>
            <a:r>
              <a:rPr lang="ru-RU" dirty="0"/>
              <a:t>ФЕНОМЕНЫ – всё то, что попадает в область нашего сознания = всё, что мы можем познавать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4186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Нужно исследовать ту познавательную способность, с помощью которой мы получаем свой опыт. То есть – наше сознание</a:t>
            </a:r>
          </a:p>
        </p:txBody>
      </p:sp>
    </p:spTree>
    <p:extLst>
      <p:ext uri="{BB962C8B-B14F-4D97-AF65-F5344CB8AC3E}">
        <p14:creationId xmlns:p14="http://schemas.microsoft.com/office/powerpoint/2010/main" val="3479668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Продолжая тему с фонариком: фонарик – это априорное знание которое у нас уже есть.</a:t>
            </a:r>
          </a:p>
          <a:p>
            <a:endParaRPr lang="ru-RU" dirty="0"/>
          </a:p>
          <a:p>
            <a:r>
              <a:rPr lang="ru-RU" dirty="0"/>
              <a:t>То, что мир дан нам в пространстве и времени – не сущностная часть самого мира, а условия нашей познавательной способности. То есть: МЫ НЕ МОЖЕМ ВОСПРИНИМАТЬ МИР КАК-ЛИБО ИНАЧЕ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нашем рассудке имеется множество понятий. Нам ясно что такое стул/стол, даже если мы их не видим.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три идеи, которые разум может доказать двумя способами:</a:t>
            </a:r>
          </a:p>
          <a:p>
            <a:r>
              <a:rPr lang="ru-RU" dirty="0"/>
              <a:t>Т.е. можно доказать существование Бога, но тут же можно доказать и его отсутствие.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Философия Иммануила Канта</a:t>
            </a:r>
            <a:endParaRPr lang="en-US" sz="445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7485C37-DFF8-4ACF-9296-FB3029A81CCF}"/>
              </a:ext>
            </a:extLst>
          </p:cNvPr>
          <p:cNvSpPr/>
          <p:nvPr/>
        </p:nvSpPr>
        <p:spPr>
          <a:xfrm>
            <a:off x="12002946" y="6878762"/>
            <a:ext cx="2627454" cy="1273215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Кант на картине Иоганна Готлиба Беккера (1768)">
            <a:extLst>
              <a:ext uri="{FF2B5EF4-FFF2-40B4-BE49-F238E27FC236}">
                <a16:creationId xmlns:a16="http://schemas.microsoft.com/office/drawing/2014/main" id="{DC67F838-E18E-446B-9268-78FDB1B1A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850" y="0"/>
            <a:ext cx="630555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2">
            <a:extLst>
              <a:ext uri="{FF2B5EF4-FFF2-40B4-BE49-F238E27FC236}">
                <a16:creationId xmlns:a16="http://schemas.microsoft.com/office/drawing/2014/main" id="{246EEA26-78FD-456C-99D0-499E7CF8C2A3}"/>
              </a:ext>
            </a:extLst>
          </p:cNvPr>
          <p:cNvSpPr/>
          <p:nvPr/>
        </p:nvSpPr>
        <p:spPr>
          <a:xfrm>
            <a:off x="793790" y="6515859"/>
            <a:ext cx="56222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spcAft>
                <a:spcPts val="1200"/>
              </a:spcAft>
              <a:buNone/>
            </a:pPr>
            <a:r>
              <a:rPr lang="ru-RU" sz="2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</a:rPr>
              <a:t>Подготовили студенты ИБ-21: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2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</a:rPr>
              <a:t>Иванов Иван</a:t>
            </a:r>
            <a:endParaRPr lang="en-US" sz="2400" dirty="0">
              <a:solidFill>
                <a:srgbClr val="161613"/>
              </a:solidFill>
              <a:latin typeface="Inter" pitchFamily="34" charset="0"/>
              <a:ea typeface="Inter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87E8C63-3887-478C-863C-646BEB4DB24B}"/>
              </a:ext>
            </a:extLst>
          </p:cNvPr>
          <p:cNvSpPr/>
          <p:nvPr/>
        </p:nvSpPr>
        <p:spPr>
          <a:xfrm>
            <a:off x="12002946" y="6878762"/>
            <a:ext cx="2627454" cy="1273215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Границы разума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Идея существования Бога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Разум не может доказать ни существование, ни отсутствие.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Бессмертие души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731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Остаётся недоступной для достоверного познания.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42334"/>
            <a:ext cx="30313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Безграничность мира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Также выходит за пределы человеческого разума.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149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Категорический императив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726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Суть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Поступай так, </a:t>
            </a:r>
            <a:r>
              <a:rPr lang="ru-RU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будто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твой поступок </a:t>
            </a:r>
            <a:r>
              <a:rPr lang="ru-RU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является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всеобщим законом.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4726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10937319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Свобода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Моральные поступки исходят из долга, а не желаний или страха.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5833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661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Автономия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1516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Единый нравственный закон для всех людей.</a:t>
            </a:r>
            <a:endParaRPr lang="en-US" sz="17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4225389-47EE-48D9-B4FB-3898CF890AE0}"/>
              </a:ext>
            </a:extLst>
          </p:cNvPr>
          <p:cNvSpPr/>
          <p:nvPr/>
        </p:nvSpPr>
        <p:spPr>
          <a:xfrm>
            <a:off x="12002946" y="6878762"/>
            <a:ext cx="2627454" cy="1273215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9B74CF-04CC-43AF-8D0D-FB3DABAC93A0}"/>
              </a:ext>
            </a:extLst>
          </p:cNvPr>
          <p:cNvSpPr txBox="1"/>
          <p:nvPr/>
        </p:nvSpPr>
        <p:spPr>
          <a:xfrm>
            <a:off x="8407400" y="194108"/>
            <a:ext cx="59309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000" i="1" dirty="0"/>
              <a:t>«Поступай так, чтобы максима твоей воли в любое время могла стать принципом всеобщего законодательства»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13929AF-2050-4066-8A02-EECC0F6A3448}"/>
              </a:ext>
            </a:extLst>
          </p:cNvPr>
          <p:cNvSpPr/>
          <p:nvPr/>
        </p:nvSpPr>
        <p:spPr>
          <a:xfrm>
            <a:off x="12002946" y="6878762"/>
            <a:ext cx="2627454" cy="1273215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0"/>
          <p:cNvSpPr/>
          <p:nvPr/>
        </p:nvSpPr>
        <p:spPr>
          <a:xfrm>
            <a:off x="793908" y="5195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ru-RU" sz="4450" dirty="0">
                <a:solidFill>
                  <a:srgbClr val="161613"/>
                </a:solidFill>
              </a:rPr>
              <a:t>Категории морали в этической концепции Канта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8445"/>
            <a:ext cx="510302" cy="510302"/>
          </a:xfrm>
          <a:prstGeom prst="roundRect">
            <a:avLst>
              <a:gd name="adj" fmla="val 50000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25563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Добрая воля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0467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Мотив выбора в сфере нравственности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2478445"/>
            <a:ext cx="510302" cy="510302"/>
          </a:xfrm>
          <a:prstGeom prst="roundRect">
            <a:avLst>
              <a:gd name="adj" fmla="val 50000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5450919" y="25563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Свобода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0467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Непосредственно связана с долгом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589066"/>
            <a:ext cx="510302" cy="510302"/>
          </a:xfrm>
          <a:prstGeom prst="roundRect">
            <a:avLst>
              <a:gd name="adj" fmla="val 50000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4666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Долг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7" y="5157351"/>
            <a:ext cx="21139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Принуждение к неохотно принятой цели</a:t>
            </a:r>
            <a:endParaRPr lang="en-US" sz="1750" dirty="0"/>
          </a:p>
        </p:txBody>
      </p:sp>
      <p:sp>
        <p:nvSpPr>
          <p:cNvPr id="13" name="Shape 7">
            <a:extLst>
              <a:ext uri="{FF2B5EF4-FFF2-40B4-BE49-F238E27FC236}">
                <a16:creationId xmlns:a16="http://schemas.microsoft.com/office/drawing/2014/main" id="{20B2C74E-EDA0-4A1E-BA62-0CCA15C881EB}"/>
              </a:ext>
            </a:extLst>
          </p:cNvPr>
          <p:cNvSpPr/>
          <p:nvPr/>
        </p:nvSpPr>
        <p:spPr>
          <a:xfrm>
            <a:off x="4713803" y="4589066"/>
            <a:ext cx="510302" cy="510302"/>
          </a:xfrm>
          <a:prstGeom prst="roundRect">
            <a:avLst>
              <a:gd name="adj" fmla="val 50000"/>
            </a:avLst>
          </a:prstGeom>
          <a:solidFill>
            <a:srgbClr val="EDEBE3"/>
          </a:solidFill>
          <a:ln/>
        </p:spPr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A7D5C40D-0256-4E26-9675-53AF1A734264}"/>
              </a:ext>
            </a:extLst>
          </p:cNvPr>
          <p:cNvSpPr/>
          <p:nvPr/>
        </p:nvSpPr>
        <p:spPr>
          <a:xfrm>
            <a:off x="5450919" y="4666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Совесть</a:t>
            </a:r>
            <a:endParaRPr lang="en-US" sz="2200" dirty="0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0B86E4D3-4E78-498B-9625-9845BB83B2AA}"/>
              </a:ext>
            </a:extLst>
          </p:cNvPr>
          <p:cNvSpPr/>
          <p:nvPr/>
        </p:nvSpPr>
        <p:spPr>
          <a:xfrm>
            <a:off x="5450920" y="5157351"/>
            <a:ext cx="310888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Чувство моральной ответственности, как следствие наличия долга</a:t>
            </a:r>
            <a:endParaRPr lang="en-US" sz="1750" dirty="0"/>
          </a:p>
        </p:txBody>
      </p:sp>
      <p:sp>
        <p:nvSpPr>
          <p:cNvPr id="19" name="Shape 7">
            <a:extLst>
              <a:ext uri="{FF2B5EF4-FFF2-40B4-BE49-F238E27FC236}">
                <a16:creationId xmlns:a16="http://schemas.microsoft.com/office/drawing/2014/main" id="{8BC76F62-CE9D-4361-B76B-DA4ECE7F929F}"/>
              </a:ext>
            </a:extLst>
          </p:cNvPr>
          <p:cNvSpPr/>
          <p:nvPr/>
        </p:nvSpPr>
        <p:spPr>
          <a:xfrm>
            <a:off x="793790" y="6884432"/>
            <a:ext cx="510302" cy="510302"/>
          </a:xfrm>
          <a:prstGeom prst="roundRect">
            <a:avLst>
              <a:gd name="adj" fmla="val 50000"/>
            </a:avLst>
          </a:prstGeom>
          <a:solidFill>
            <a:srgbClr val="EDEBE3"/>
          </a:solidFill>
          <a:ln/>
        </p:spPr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ACAEE8FB-F4C0-4FCC-8271-CBE5711D5180}"/>
              </a:ext>
            </a:extLst>
          </p:cNvPr>
          <p:cNvSpPr/>
          <p:nvPr/>
        </p:nvSpPr>
        <p:spPr>
          <a:xfrm>
            <a:off x="1530906" y="69622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Счастье</a:t>
            </a:r>
            <a:endParaRPr lang="en-US" sz="2200" dirty="0"/>
          </a:p>
        </p:txBody>
      </p:sp>
      <p:sp>
        <p:nvSpPr>
          <p:cNvPr id="21" name="Shape 7">
            <a:extLst>
              <a:ext uri="{FF2B5EF4-FFF2-40B4-BE49-F238E27FC236}">
                <a16:creationId xmlns:a16="http://schemas.microsoft.com/office/drawing/2014/main" id="{A9C006D9-3C5C-4804-909D-F3BB2C6DD45D}"/>
              </a:ext>
            </a:extLst>
          </p:cNvPr>
          <p:cNvSpPr/>
          <p:nvPr/>
        </p:nvSpPr>
        <p:spPr>
          <a:xfrm>
            <a:off x="4713803" y="6884432"/>
            <a:ext cx="510302" cy="510302"/>
          </a:xfrm>
          <a:prstGeom prst="roundRect">
            <a:avLst>
              <a:gd name="adj" fmla="val 50000"/>
            </a:avLst>
          </a:prstGeom>
          <a:solidFill>
            <a:srgbClr val="EDEBE3"/>
          </a:solidFill>
          <a:ln/>
        </p:spPr>
      </p:sp>
      <p:sp>
        <p:nvSpPr>
          <p:cNvPr id="22" name="Text 8">
            <a:extLst>
              <a:ext uri="{FF2B5EF4-FFF2-40B4-BE49-F238E27FC236}">
                <a16:creationId xmlns:a16="http://schemas.microsoft.com/office/drawing/2014/main" id="{C1442228-1C4D-4C72-9372-019AE754A756}"/>
              </a:ext>
            </a:extLst>
          </p:cNvPr>
          <p:cNvSpPr/>
          <p:nvPr/>
        </p:nvSpPr>
        <p:spPr>
          <a:xfrm>
            <a:off x="5450919" y="69622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И другие категории</a:t>
            </a:r>
            <a:endParaRPr lang="en-US" sz="2200" dirty="0"/>
          </a:p>
        </p:txBody>
      </p:sp>
      <p:pic>
        <p:nvPicPr>
          <p:cNvPr id="2050" name="Picture 2" descr="Иммануил Кант. Его жизнь и философская деятельность (Филиппов) — Викитека">
            <a:extLst>
              <a:ext uri="{FF2B5EF4-FFF2-40B4-BE49-F238E27FC236}">
                <a16:creationId xmlns:a16="http://schemas.microsoft.com/office/drawing/2014/main" id="{2AC6E5F5-B98D-44FB-A295-72C0DEF24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72" b="97282" l="3750" r="96250">
                        <a14:foregroundMark x1="35750" y1="19029" x2="15500" y2="35728"/>
                        <a14:foregroundMark x1="15500" y1="35728" x2="10750" y2="53204"/>
                        <a14:foregroundMark x1="10750" y1="53204" x2="16250" y2="69126"/>
                        <a14:foregroundMark x1="16250" y1="69126" x2="38750" y2="92816"/>
                        <a14:foregroundMark x1="38750" y1="92816" x2="48500" y2="94369"/>
                        <a14:foregroundMark x1="48500" y1="94369" x2="57750" y2="93010"/>
                        <a14:foregroundMark x1="57750" y1="93010" x2="79500" y2="78641"/>
                        <a14:foregroundMark x1="79500" y1="78641" x2="89500" y2="57670"/>
                        <a14:foregroundMark x1="89500" y1="57670" x2="86500" y2="41748"/>
                        <a14:foregroundMark x1="86500" y1="41748" x2="76750" y2="26796"/>
                        <a14:foregroundMark x1="76750" y1="26796" x2="64000" y2="17476"/>
                        <a14:foregroundMark x1="64000" y1="17476" x2="50000" y2="14175"/>
                        <a14:foregroundMark x1="50000" y1="14175" x2="37250" y2="14757"/>
                        <a14:foregroundMark x1="37250" y1="14757" x2="24250" y2="19806"/>
                        <a14:foregroundMark x1="24250" y1="19806" x2="33000" y2="32816"/>
                        <a14:foregroundMark x1="33000" y1="32816" x2="50750" y2="36893"/>
                        <a14:foregroundMark x1="50750" y1="36893" x2="56250" y2="34563"/>
                        <a14:foregroundMark x1="10500" y1="70097" x2="5500" y2="56311"/>
                        <a14:foregroundMark x1="5500" y1="56311" x2="11250" y2="27767"/>
                        <a14:foregroundMark x1="11250" y1="27767" x2="32250" y2="9903"/>
                        <a14:foregroundMark x1="32250" y1="9903" x2="56750" y2="6796"/>
                        <a14:foregroundMark x1="56750" y1="6796" x2="68750" y2="8544"/>
                        <a14:foregroundMark x1="68750" y1="8544" x2="78000" y2="13398"/>
                        <a14:foregroundMark x1="78000" y1="13398" x2="87750" y2="23495"/>
                        <a14:foregroundMark x1="87750" y1="23495" x2="96250" y2="46214"/>
                        <a14:foregroundMark x1="96250" y1="46214" x2="90000" y2="71456"/>
                        <a14:foregroundMark x1="43750" y1="78447" x2="60000" y2="31845"/>
                        <a14:foregroundMark x1="60000" y1="31845" x2="54750" y2="22330"/>
                        <a14:foregroundMark x1="54750" y1="22330" x2="44000" y2="23689"/>
                        <a14:foregroundMark x1="44000" y1="23689" x2="42000" y2="25825"/>
                        <a14:foregroundMark x1="29750" y1="26019" x2="59750" y2="28544"/>
                        <a14:foregroundMark x1="10250" y1="34563" x2="3750" y2="45437"/>
                        <a14:foregroundMark x1="3750" y1="45437" x2="6000" y2="66214"/>
                        <a14:foregroundMark x1="36000" y1="6796" x2="49750" y2="4466"/>
                        <a14:foregroundMark x1="49750" y1="4466" x2="67750" y2="6408"/>
                        <a14:foregroundMark x1="39000" y1="95146" x2="52250" y2="972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305" y="615632"/>
            <a:ext cx="5435600" cy="69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2500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Связь свободы и долга в этике Канта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Свобода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Свобода — способность брать на себя обязательства.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Долг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«Я должен» означает «Я свободен» — моральный выбор по долгу.</a:t>
            </a:r>
            <a:endParaRPr lang="en-US" sz="24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C87EE56-F86C-443D-B6A9-9EAD6FACCBE3}"/>
              </a:ext>
            </a:extLst>
          </p:cNvPr>
          <p:cNvSpPr/>
          <p:nvPr/>
        </p:nvSpPr>
        <p:spPr>
          <a:xfrm>
            <a:off x="12002946" y="6878762"/>
            <a:ext cx="2627454" cy="1273215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008349F-461A-4352-98D7-A7F101F9AFCB}"/>
              </a:ext>
            </a:extLst>
          </p:cNvPr>
          <p:cNvSpPr/>
          <p:nvPr/>
        </p:nvSpPr>
        <p:spPr>
          <a:xfrm>
            <a:off x="12002946" y="6878762"/>
            <a:ext cx="2627454" cy="1273215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8CCEFDD-16CA-4B22-8108-8519740FEEE4}"/>
              </a:ext>
            </a:extLst>
          </p:cNvPr>
          <p:cNvSpPr/>
          <p:nvPr/>
        </p:nvSpPr>
        <p:spPr>
          <a:xfrm>
            <a:off x="-45463" y="0"/>
            <a:ext cx="6022024" cy="8223448"/>
          </a:xfrm>
          <a:prstGeom prst="rect">
            <a:avLst/>
          </a:prstGeom>
          <a:solidFill>
            <a:srgbClr val="BFE6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0"/>
          <p:cNvSpPr/>
          <p:nvPr/>
        </p:nvSpPr>
        <p:spPr>
          <a:xfrm>
            <a:off x="6280190" y="8855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Виды Долга и Цели Человека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2643307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70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Долг перед собой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6053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Стремление к собственному совершенству и моральному развитию.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Долг перед другими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Любовь, дружба, благотворительность и уважение.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194742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6467277"/>
            <a:ext cx="29297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Собственное счастье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95769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Может быть целью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но не долг</a:t>
            </a:r>
            <a:r>
              <a:rPr lang="ru-RU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ом человека.</a:t>
            </a:r>
            <a:endParaRPr lang="en-US" sz="175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46D541A-9A6F-4DB7-B823-DEE300CE2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41742"/>
            <a:ext cx="5976561" cy="3746115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D496D528-AD04-46C1-B120-848A942FD8EC}"/>
              </a:ext>
            </a:extLst>
          </p:cNvPr>
          <p:cNvSpPr/>
          <p:nvPr/>
        </p:nvSpPr>
        <p:spPr>
          <a:xfrm>
            <a:off x="6593225" y="6584215"/>
            <a:ext cx="508000" cy="890905"/>
          </a:xfrm>
          <a:prstGeom prst="ellipse">
            <a:avLst/>
          </a:prstGeom>
          <a:solidFill>
            <a:srgbClr val="EDE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9AA54068-E17D-4AAF-B8D0-AF05D9888376}"/>
              </a:ext>
            </a:extLst>
          </p:cNvPr>
          <p:cNvSpPr/>
          <p:nvPr/>
        </p:nvSpPr>
        <p:spPr>
          <a:xfrm>
            <a:off x="6533436" y="6952593"/>
            <a:ext cx="627578" cy="478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ru-RU" sz="48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!</a:t>
            </a:r>
            <a:endParaRPr lang="en-US" sz="4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4209"/>
            <a:ext cx="68497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Вопрос совершенства человека</a:t>
            </a:r>
            <a:endParaRPr lang="en-US" sz="445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0FC5190-FC94-4BE0-98E8-495903D979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43" b="95491" l="4824" r="91837">
                        <a14:foregroundMark x1="34508" y1="8052" x2="25974" y2="11916"/>
                        <a14:foregroundMark x1="25974" y1="11916" x2="12801" y2="29308"/>
                        <a14:foregroundMark x1="12801" y1="29308" x2="11688" y2="48631"/>
                        <a14:foregroundMark x1="11688" y1="48631" x2="18924" y2="61353"/>
                        <a14:foregroundMark x1="18924" y1="61353" x2="16141" y2="73108"/>
                        <a14:foregroundMark x1="16141" y1="73108" x2="10019" y2="82931"/>
                        <a14:foregroundMark x1="10019" y1="82931" x2="18182" y2="92110"/>
                        <a14:foregroundMark x1="18182" y1="92110" x2="35250" y2="92110"/>
                        <a14:foregroundMark x1="35250" y1="92110" x2="39518" y2="79227"/>
                        <a14:foregroundMark x1="39518" y1="79227" x2="36735" y2="64251"/>
                        <a14:foregroundMark x1="36735" y1="64251" x2="43043" y2="51691"/>
                        <a14:foregroundMark x1="43043" y1="51691" x2="40074" y2="42995"/>
                        <a14:foregroundMark x1="40074" y1="42995" x2="43043" y2="20773"/>
                        <a14:foregroundMark x1="43043" y1="20773" x2="39703" y2="10950"/>
                        <a14:foregroundMark x1="39703" y1="10950" x2="38404" y2="10628"/>
                        <a14:foregroundMark x1="58813" y1="9984" x2="69202" y2="8052"/>
                        <a14:foregroundMark x1="69202" y1="8052" x2="69573" y2="9018"/>
                        <a14:foregroundMark x1="62152" y1="4348" x2="63080" y2="4187"/>
                        <a14:foregroundMark x1="18924" y1="72142" x2="31169" y2="73430"/>
                        <a14:foregroundMark x1="58627" y1="74557" x2="60297" y2="88084"/>
                        <a14:foregroundMark x1="60297" y1="88084" x2="86642" y2="91787"/>
                        <a14:foregroundMark x1="86642" y1="91787" x2="85529" y2="76006"/>
                        <a14:foregroundMark x1="85529" y1="76006" x2="67347" y2="74074"/>
                        <a14:foregroundMark x1="67347" y1="74074" x2="65492" y2="74718"/>
                        <a14:foregroundMark x1="59184" y1="93559" x2="80334" y2="92915"/>
                        <a14:foregroundMark x1="80334" y1="92915" x2="90538" y2="93398"/>
                        <a14:foregroundMark x1="27273" y1="94686" x2="11503" y2="92754"/>
                        <a14:foregroundMark x1="11503" y1="92754" x2="10204" y2="85185"/>
                        <a14:foregroundMark x1="6494" y1="92754" x2="14842" y2="94525"/>
                        <a14:foregroundMark x1="5195" y1="93881" x2="14100" y2="94042"/>
                        <a14:foregroundMark x1="5009" y1="94525" x2="37848" y2="95974"/>
                        <a14:foregroundMark x1="68460" y1="94847" x2="82746" y2="95813"/>
                        <a14:foregroundMark x1="82746" y1="95813" x2="91837" y2="94042"/>
                        <a14:foregroundMark x1="35622" y1="3865" x2="33024" y2="6441"/>
                        <a14:foregroundMark x1="61039" y1="3865" x2="62338" y2="3543"/>
                      </a14:backgroundRemoval>
                    </a14:imgEffect>
                  </a14:imgLayer>
                </a14:imgProps>
              </a:ext>
            </a:extLst>
          </a:blip>
          <a:srcRect r="51624"/>
          <a:stretch/>
        </p:blipFill>
        <p:spPr>
          <a:xfrm rot="18001194">
            <a:off x="2976700" y="3253753"/>
            <a:ext cx="2483964" cy="591585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35AA167-B956-4707-959A-F5C6D7D7BF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43" b="95491" l="4824" r="91837">
                        <a14:foregroundMark x1="34508" y1="8052" x2="25974" y2="11916"/>
                        <a14:foregroundMark x1="25974" y1="11916" x2="12801" y2="29308"/>
                        <a14:foregroundMark x1="12801" y1="29308" x2="11688" y2="48631"/>
                        <a14:foregroundMark x1="11688" y1="48631" x2="18924" y2="61353"/>
                        <a14:foregroundMark x1="18924" y1="61353" x2="16141" y2="73108"/>
                        <a14:foregroundMark x1="16141" y1="73108" x2="10019" y2="82931"/>
                        <a14:foregroundMark x1="10019" y1="82931" x2="18182" y2="92110"/>
                        <a14:foregroundMark x1="18182" y1="92110" x2="35250" y2="92110"/>
                        <a14:foregroundMark x1="35250" y1="92110" x2="39518" y2="79227"/>
                        <a14:foregroundMark x1="39518" y1="79227" x2="36735" y2="64251"/>
                        <a14:foregroundMark x1="36735" y1="64251" x2="43043" y2="51691"/>
                        <a14:foregroundMark x1="43043" y1="51691" x2="40074" y2="42995"/>
                        <a14:foregroundMark x1="40074" y1="42995" x2="43043" y2="20773"/>
                        <a14:foregroundMark x1="43043" y1="20773" x2="39703" y2="10950"/>
                        <a14:foregroundMark x1="39703" y1="10950" x2="38404" y2="10628"/>
                        <a14:foregroundMark x1="58813" y1="9984" x2="69202" y2="8052"/>
                        <a14:foregroundMark x1="69202" y1="8052" x2="69573" y2="9018"/>
                        <a14:foregroundMark x1="62152" y1="4348" x2="63080" y2="4187"/>
                        <a14:foregroundMark x1="18924" y1="72142" x2="31169" y2="73430"/>
                        <a14:foregroundMark x1="58627" y1="74557" x2="60297" y2="88084"/>
                        <a14:foregroundMark x1="60297" y1="88084" x2="86642" y2="91787"/>
                        <a14:foregroundMark x1="86642" y1="91787" x2="85529" y2="76006"/>
                        <a14:foregroundMark x1="85529" y1="76006" x2="67347" y2="74074"/>
                        <a14:foregroundMark x1="67347" y1="74074" x2="65492" y2="74718"/>
                        <a14:foregroundMark x1="59184" y1="93559" x2="80334" y2="92915"/>
                        <a14:foregroundMark x1="80334" y1="92915" x2="90538" y2="93398"/>
                        <a14:foregroundMark x1="27273" y1="94686" x2="11503" y2="92754"/>
                        <a14:foregroundMark x1="11503" y1="92754" x2="10204" y2="85185"/>
                        <a14:foregroundMark x1="6494" y1="92754" x2="14842" y2="94525"/>
                        <a14:foregroundMark x1="5195" y1="93881" x2="14100" y2="94042"/>
                        <a14:foregroundMark x1="5009" y1="94525" x2="37848" y2="95974"/>
                        <a14:foregroundMark x1="68460" y1="94847" x2="82746" y2="95813"/>
                        <a14:foregroundMark x1="82746" y1="95813" x2="91837" y2="94042"/>
                        <a14:foregroundMark x1="35622" y1="3865" x2="33024" y2="6441"/>
                        <a14:foregroundMark x1="61039" y1="3865" x2="62338" y2="3543"/>
                      </a14:backgroundRemoval>
                    </a14:imgEffect>
                  </a14:imgLayer>
                </a14:imgProps>
              </a:ext>
            </a:extLst>
          </a:blip>
          <a:srcRect r="51624"/>
          <a:stretch/>
        </p:blipFill>
        <p:spPr>
          <a:xfrm rot="3598806" flipH="1">
            <a:off x="9255708" y="3253753"/>
            <a:ext cx="2483964" cy="5915851"/>
          </a:xfrm>
          <a:prstGeom prst="rect">
            <a:avLst/>
          </a:prstGeom>
        </p:spPr>
      </p:pic>
      <p:sp>
        <p:nvSpPr>
          <p:cNvPr id="3" name="Text 1"/>
          <p:cNvSpPr/>
          <p:nvPr/>
        </p:nvSpPr>
        <p:spPr>
          <a:xfrm>
            <a:off x="1948989" y="2527300"/>
            <a:ext cx="37327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Физическое совершенство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1896483" y="3017718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Самосохранение, продолжение рода, поддержание здоровья.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034654" y="2534404"/>
            <a:ext cx="36611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Моральное совершенство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9034654" y="3024822"/>
            <a:ext cx="37853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Исполнение долга по соображениям долга, а не выгоды.</a:t>
            </a:r>
            <a:endParaRPr lang="en-US" sz="200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5E1F464-4C9E-4110-9B53-54CB5C4AC51D}"/>
              </a:ext>
            </a:extLst>
          </p:cNvPr>
          <p:cNvSpPr/>
          <p:nvPr/>
        </p:nvSpPr>
        <p:spPr>
          <a:xfrm>
            <a:off x="12002946" y="6878762"/>
            <a:ext cx="2627454" cy="1273215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845E582-C22D-4F3B-8EBD-682FFF7AD29E}"/>
              </a:ext>
            </a:extLst>
          </p:cNvPr>
          <p:cNvSpPr/>
          <p:nvPr/>
        </p:nvSpPr>
        <p:spPr>
          <a:xfrm>
            <a:off x="12002946" y="6938487"/>
            <a:ext cx="2627454" cy="1273215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8348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Обязанности перед Другими и Итог Этики Канта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5670590" y="3472696"/>
            <a:ext cx="510302" cy="510302"/>
          </a:xfrm>
          <a:prstGeom prst="roundRect">
            <a:avLst>
              <a:gd name="adj" fmla="val 50000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6407706" y="3550563"/>
            <a:ext cx="24884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Взаимные обязательства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07706" y="4395311"/>
            <a:ext cx="24884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Любовь, дружба.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475941" y="3456385"/>
            <a:ext cx="510302" cy="510302"/>
          </a:xfrm>
          <a:prstGeom prst="roundRect">
            <a:avLst>
              <a:gd name="adj" fmla="val 50000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9213057" y="3534252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Долг перед собой через других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213057" y="437900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Исполнение обязанностей помогает личному совершенству.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70590" y="5937647"/>
            <a:ext cx="510302" cy="510302"/>
          </a:xfrm>
          <a:prstGeom prst="roundRect">
            <a:avLst>
              <a:gd name="adj" fmla="val 50000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6407706" y="60155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Важные слова </a:t>
            </a: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Канта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07706" y="650593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«Будьте совершенны!» — высшая цель нравственности.</a:t>
            </a:r>
            <a:endParaRPr lang="en-US" sz="1750" dirty="0"/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562F154D-F552-4778-9D7B-914DFAF1FF7C}"/>
              </a:ext>
            </a:extLst>
          </p:cNvPr>
          <p:cNvSpPr/>
          <p:nvPr/>
        </p:nvSpPr>
        <p:spPr>
          <a:xfrm>
            <a:off x="11965661" y="3466981"/>
            <a:ext cx="510302" cy="510302"/>
          </a:xfrm>
          <a:prstGeom prst="roundRect">
            <a:avLst>
              <a:gd name="adj" fmla="val 50000"/>
            </a:avLst>
          </a:prstGeom>
          <a:solidFill>
            <a:srgbClr val="EDEBE3"/>
          </a:solidFill>
          <a:ln/>
        </p:spPr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EBE40C05-6109-4910-B344-7EDDD65F62A6}"/>
              </a:ext>
            </a:extLst>
          </p:cNvPr>
          <p:cNvSpPr/>
          <p:nvPr/>
        </p:nvSpPr>
        <p:spPr>
          <a:xfrm>
            <a:off x="12702777" y="354484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Невзаимные обязательства</a:t>
            </a:r>
            <a:endParaRPr lang="en-US" sz="2200" dirty="0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C2C57801-EE0C-4213-AE73-D2E60BE56750}"/>
              </a:ext>
            </a:extLst>
          </p:cNvPr>
          <p:cNvSpPr/>
          <p:nvPr/>
        </p:nvSpPr>
        <p:spPr>
          <a:xfrm>
            <a:off x="12702777" y="4389596"/>
            <a:ext cx="192762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Уважение, долг благотворения, благодарности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012E056E-BF8F-4F16-9496-633CE4B8A290}"/>
              </a:ext>
            </a:extLst>
          </p:cNvPr>
          <p:cNvSpPr/>
          <p:nvPr/>
        </p:nvSpPr>
        <p:spPr>
          <a:xfrm>
            <a:off x="5615405" y="6027756"/>
            <a:ext cx="627578" cy="478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ru-RU" sz="28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!</a:t>
            </a:r>
            <a:endParaRPr lang="en-US" sz="2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30" y="7721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Наследие Канта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Вклад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Фундаментальная философия мышления и морали.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Современность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Интеллектуальный диалог с Кантом продолжается и сегодня.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Вызовы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Необходимость дальнейшего осмысления и проработки его идей.</a:t>
            </a:r>
            <a:endParaRPr lang="en-US" sz="20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113A592-BD02-4992-92CB-CD649C185667}"/>
              </a:ext>
            </a:extLst>
          </p:cNvPr>
          <p:cNvSpPr/>
          <p:nvPr/>
        </p:nvSpPr>
        <p:spPr>
          <a:xfrm>
            <a:off x="12002946" y="6878762"/>
            <a:ext cx="2627454" cy="1273215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6923"/>
            <a:ext cx="66777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План доклада: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03299"/>
            <a:ext cx="3664863" cy="2259568"/>
          </a:xfrm>
          <a:prstGeom prst="roundRect">
            <a:avLst>
              <a:gd name="adj" fmla="val 1674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830113"/>
            <a:ext cx="2835235" cy="751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Как работает наше мышление</a:t>
            </a: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?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3" y="4896063"/>
            <a:ext cx="3211235" cy="721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Почему разум не может познать идею бога?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603299"/>
            <a:ext cx="3664863" cy="2259568"/>
          </a:xfrm>
          <a:prstGeom prst="roundRect">
            <a:avLst>
              <a:gd name="adj" fmla="val 1674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762935"/>
            <a:ext cx="3338340" cy="1032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Что</a:t>
            </a:r>
            <a:r>
              <a:rPr lang="ru-RU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такое категорический императив</a:t>
            </a: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?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495711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Основы моральной философии и этики долга.</a:t>
            </a:r>
            <a:endParaRPr lang="en-US" sz="17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CBCCD01-A3B5-452B-9A39-614C39342D2F}"/>
              </a:ext>
            </a:extLst>
          </p:cNvPr>
          <p:cNvSpPr/>
          <p:nvPr/>
        </p:nvSpPr>
        <p:spPr>
          <a:xfrm>
            <a:off x="12002946" y="6878762"/>
            <a:ext cx="2627454" cy="1273215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04543" y="742141"/>
            <a:ext cx="66777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Главные вопросы Канта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904543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1131357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Что я могу знать?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31357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Исследование человеческого познания и мышления.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96220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5023034" y="3082766"/>
            <a:ext cx="30088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Что я должен делать?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023034" y="35731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Основы моральной философии и этики долга.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04543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1131357" y="5342334"/>
            <a:ext cx="35854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На что я смею надеяться?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131357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Вопросы веры и смысла жизни.</a:t>
            </a:r>
            <a:endParaRPr lang="en-US" sz="17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B6E5DFC-B9E6-4124-9BB9-3E7FC9F0D30E}"/>
              </a:ext>
            </a:extLst>
          </p:cNvPr>
          <p:cNvSpPr/>
          <p:nvPr/>
        </p:nvSpPr>
        <p:spPr>
          <a:xfrm>
            <a:off x="12002946" y="6878762"/>
            <a:ext cx="2627454" cy="1273215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4402C707-0DD3-4BD3-8306-F89A04D605B0}"/>
              </a:ext>
            </a:extLst>
          </p:cNvPr>
          <p:cNvSpPr/>
          <p:nvPr/>
        </p:nvSpPr>
        <p:spPr>
          <a:xfrm>
            <a:off x="8687659" y="4225035"/>
            <a:ext cx="1684238" cy="1091445"/>
          </a:xfrm>
          <a:prstGeom prst="rightArrow">
            <a:avLst>
              <a:gd name="adj1" fmla="val 50000"/>
              <a:gd name="adj2" fmla="val 75080"/>
            </a:avLst>
          </a:prstGeom>
          <a:solidFill>
            <a:srgbClr val="EDEB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F94C1B45-125F-4BED-AF8E-A9E16A97F9E6}"/>
              </a:ext>
            </a:extLst>
          </p:cNvPr>
          <p:cNvSpPr/>
          <p:nvPr/>
        </p:nvSpPr>
        <p:spPr>
          <a:xfrm>
            <a:off x="10598711" y="378279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DEBE3"/>
          </a:solidFill>
          <a:ln/>
        </p:spPr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54A580FF-AE34-4956-A2E2-58D37A681F73}"/>
              </a:ext>
            </a:extLst>
          </p:cNvPr>
          <p:cNvSpPr/>
          <p:nvPr/>
        </p:nvSpPr>
        <p:spPr>
          <a:xfrm>
            <a:off x="10825525" y="4009604"/>
            <a:ext cx="30088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Что такое человек?</a:t>
            </a:r>
            <a:endParaRPr lang="en-US" sz="2400" dirty="0"/>
          </a:p>
        </p:txBody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381BDAE7-5C7B-4CB4-A596-10E3B6D9F8A9}"/>
              </a:ext>
            </a:extLst>
          </p:cNvPr>
          <p:cNvSpPr/>
          <p:nvPr/>
        </p:nvSpPr>
        <p:spPr>
          <a:xfrm>
            <a:off x="10825525" y="4500023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 этом вопросе и состоит вся философия Иммануила Канта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713766-7F61-4D94-A6B4-793BBC7A4C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04" b="89679" l="4070" r="93710">
                        <a14:foregroundMark x1="24514" y1="15596" x2="14709" y2="10321"/>
                        <a14:foregroundMark x1="14709" y1="10321" x2="9436" y2="14679"/>
                        <a14:foregroundMark x1="9436" y1="14679" x2="8048" y2="63761"/>
                        <a14:foregroundMark x1="8048" y1="63761" x2="11286" y2="79587"/>
                        <a14:foregroundMark x1="11286" y1="79587" x2="20444" y2="85321"/>
                        <a14:foregroundMark x1="20444" y1="85321" x2="22387" y2="66284"/>
                        <a14:foregroundMark x1="22387" y1="66284" x2="21369" y2="31422"/>
                        <a14:foregroundMark x1="42091" y1="12844" x2="48566" y2="13532"/>
                        <a14:foregroundMark x1="48566" y1="13532" x2="58927" y2="22936"/>
                        <a14:foregroundMark x1="58927" y1="22936" x2="61425" y2="60550"/>
                        <a14:foregroundMark x1="61425" y1="60550" x2="59389" y2="77523"/>
                        <a14:foregroundMark x1="59389" y1="77523" x2="54024" y2="81881"/>
                        <a14:foregroundMark x1="54024" y1="81881" x2="49029" y2="82569"/>
                        <a14:foregroundMark x1="49029" y1="82569" x2="44773" y2="67202"/>
                        <a14:foregroundMark x1="44773" y1="67202" x2="44588" y2="20642"/>
                        <a14:foregroundMark x1="80389" y1="80963" x2="76966" y2="38761"/>
                        <a14:foregroundMark x1="76966" y1="38761" x2="77891" y2="19266"/>
                        <a14:foregroundMark x1="77891" y1="19266" x2="84736" y2="13532"/>
                        <a14:foregroundMark x1="84736" y1="13532" x2="91027" y2="20413"/>
                        <a14:foregroundMark x1="91027" y1="20413" x2="90194" y2="73624"/>
                        <a14:foregroundMark x1="90194" y1="73624" x2="83719" y2="83028"/>
                        <a14:foregroundMark x1="83719" y1="83028" x2="80019" y2="85321"/>
                        <a14:foregroundMark x1="72063" y1="62844" x2="72803" y2="17431"/>
                        <a14:foregroundMark x1="72803" y1="17431" x2="90287" y2="12156"/>
                        <a14:foregroundMark x1="90287" y1="12156" x2="93062" y2="41972"/>
                        <a14:foregroundMark x1="93062" y1="41972" x2="91859" y2="80734"/>
                        <a14:foregroundMark x1="91859" y1="80734" x2="84274" y2="85780"/>
                        <a14:foregroundMark x1="84274" y1="85780" x2="84181" y2="86009"/>
                        <a14:foregroundMark x1="93802" y1="83486" x2="93154" y2="12156"/>
                        <a14:foregroundMark x1="4255" y1="87156" x2="4070" y2="11927"/>
                      </a14:backgroundRemoval>
                    </a14:imgEffect>
                  </a14:imgLayer>
                </a14:imgProps>
              </a:ext>
            </a:extLst>
          </a:blip>
          <a:srcRect r="66978"/>
          <a:stretch/>
        </p:blipFill>
        <p:spPr>
          <a:xfrm>
            <a:off x="1041132" y="3974876"/>
            <a:ext cx="3483432" cy="425472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776866"/>
            <a:ext cx="100864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Центральные произведения </a:t>
            </a: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Канта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31355"/>
            <a:ext cx="33482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Критика чистого разума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1249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Как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ru-RU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работает человеческое мышление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и познание мира.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437100" y="2631355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Критика практического разума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437100" y="356682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Мораль и этика долга.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2631355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Критика способности суждения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56682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Понятие прекрасного и эстетика.</a:t>
            </a:r>
            <a:endParaRPr lang="en-US" sz="175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40538AB-25FB-4609-91B3-9642A36E89AE}"/>
              </a:ext>
            </a:extLst>
          </p:cNvPr>
          <p:cNvSpPr/>
          <p:nvPr/>
        </p:nvSpPr>
        <p:spPr>
          <a:xfrm>
            <a:off x="12002946" y="6878762"/>
            <a:ext cx="2627454" cy="1273215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3B61349-2B3F-40E4-BABD-A3C0BD6975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04" b="89679" l="4070" r="93710">
                        <a14:foregroundMark x1="24514" y1="15596" x2="14709" y2="10321"/>
                        <a14:foregroundMark x1="14709" y1="10321" x2="9436" y2="14679"/>
                        <a14:foregroundMark x1="9436" y1="14679" x2="8048" y2="63761"/>
                        <a14:foregroundMark x1="8048" y1="63761" x2="11286" y2="79587"/>
                        <a14:foregroundMark x1="11286" y1="79587" x2="20444" y2="85321"/>
                        <a14:foregroundMark x1="20444" y1="85321" x2="22387" y2="66284"/>
                        <a14:foregroundMark x1="22387" y1="66284" x2="21369" y2="31422"/>
                        <a14:foregroundMark x1="42091" y1="12844" x2="48566" y2="13532"/>
                        <a14:foregroundMark x1="48566" y1="13532" x2="58927" y2="22936"/>
                        <a14:foregroundMark x1="58927" y1="22936" x2="61425" y2="60550"/>
                        <a14:foregroundMark x1="61425" y1="60550" x2="59389" y2="77523"/>
                        <a14:foregroundMark x1="59389" y1="77523" x2="54024" y2="81881"/>
                        <a14:foregroundMark x1="54024" y1="81881" x2="49029" y2="82569"/>
                        <a14:foregroundMark x1="49029" y1="82569" x2="44773" y2="67202"/>
                        <a14:foregroundMark x1="44773" y1="67202" x2="44588" y2="20642"/>
                        <a14:foregroundMark x1="80389" y1="80963" x2="76966" y2="38761"/>
                        <a14:foregroundMark x1="76966" y1="38761" x2="77891" y2="19266"/>
                        <a14:foregroundMark x1="77891" y1="19266" x2="84736" y2="13532"/>
                        <a14:foregroundMark x1="84736" y1="13532" x2="91027" y2="20413"/>
                        <a14:foregroundMark x1="91027" y1="20413" x2="90194" y2="73624"/>
                        <a14:foregroundMark x1="90194" y1="73624" x2="83719" y2="83028"/>
                        <a14:foregroundMark x1="83719" y1="83028" x2="80019" y2="85321"/>
                        <a14:foregroundMark x1="72063" y1="62844" x2="72803" y2="17431"/>
                        <a14:foregroundMark x1="72803" y1="17431" x2="90287" y2="12156"/>
                        <a14:foregroundMark x1="90287" y1="12156" x2="93062" y2="41972"/>
                        <a14:foregroundMark x1="93062" y1="41972" x2="91859" y2="80734"/>
                        <a14:foregroundMark x1="91859" y1="80734" x2="84274" y2="85780"/>
                        <a14:foregroundMark x1="84274" y1="85780" x2="84181" y2="86009"/>
                        <a14:foregroundMark x1="93802" y1="83486" x2="93154" y2="12156"/>
                        <a14:foregroundMark x1="4255" y1="87156" x2="4070" y2="11927"/>
                      </a14:backgroundRemoval>
                    </a14:imgEffect>
                  </a14:imgLayer>
                </a14:imgProps>
              </a:ext>
            </a:extLst>
          </a:blip>
          <a:srcRect l="30785" r="34185"/>
          <a:stretch/>
        </p:blipFill>
        <p:spPr>
          <a:xfrm>
            <a:off x="5111302" y="3974876"/>
            <a:ext cx="3695325" cy="425472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24F5272-B305-430A-8C8E-CE82BEBE62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04" b="89679" l="4070" r="93710">
                        <a14:foregroundMark x1="24514" y1="15596" x2="14709" y2="10321"/>
                        <a14:foregroundMark x1="14709" y1="10321" x2="9436" y2="14679"/>
                        <a14:foregroundMark x1="9436" y1="14679" x2="8048" y2="63761"/>
                        <a14:foregroundMark x1="8048" y1="63761" x2="11286" y2="79587"/>
                        <a14:foregroundMark x1="11286" y1="79587" x2="20444" y2="85321"/>
                        <a14:foregroundMark x1="20444" y1="85321" x2="22387" y2="66284"/>
                        <a14:foregroundMark x1="22387" y1="66284" x2="21369" y2="31422"/>
                        <a14:foregroundMark x1="42091" y1="12844" x2="48566" y2="13532"/>
                        <a14:foregroundMark x1="48566" y1="13532" x2="58927" y2="22936"/>
                        <a14:foregroundMark x1="58927" y1="22936" x2="61425" y2="60550"/>
                        <a14:foregroundMark x1="61425" y1="60550" x2="59389" y2="77523"/>
                        <a14:foregroundMark x1="59389" y1="77523" x2="54024" y2="81881"/>
                        <a14:foregroundMark x1="54024" y1="81881" x2="49029" y2="82569"/>
                        <a14:foregroundMark x1="49029" y1="82569" x2="44773" y2="67202"/>
                        <a14:foregroundMark x1="44773" y1="67202" x2="44588" y2="20642"/>
                        <a14:foregroundMark x1="80389" y1="80963" x2="76966" y2="38761"/>
                        <a14:foregroundMark x1="76966" y1="38761" x2="77891" y2="19266"/>
                        <a14:foregroundMark x1="77891" y1="19266" x2="84736" y2="13532"/>
                        <a14:foregroundMark x1="84736" y1="13532" x2="91027" y2="20413"/>
                        <a14:foregroundMark x1="91027" y1="20413" x2="90194" y2="73624"/>
                        <a14:foregroundMark x1="90194" y1="73624" x2="83719" y2="83028"/>
                        <a14:foregroundMark x1="83719" y1="83028" x2="80019" y2="85321"/>
                        <a14:foregroundMark x1="72063" y1="62844" x2="72803" y2="17431"/>
                        <a14:foregroundMark x1="72803" y1="17431" x2="90287" y2="12156"/>
                        <a14:foregroundMark x1="90287" y1="12156" x2="93062" y2="41972"/>
                        <a14:foregroundMark x1="93062" y1="41972" x2="91859" y2="80734"/>
                        <a14:foregroundMark x1="91859" y1="80734" x2="84274" y2="85780"/>
                        <a14:foregroundMark x1="84274" y1="85780" x2="84181" y2="86009"/>
                        <a14:foregroundMark x1="93802" y1="83486" x2="93154" y2="12156"/>
                        <a14:foregroundMark x1="4255" y1="87156" x2="4070" y2="11927"/>
                      </a14:backgroundRemoval>
                    </a14:imgEffect>
                  </a14:imgLayer>
                </a14:imgProps>
              </a:ext>
            </a:extLst>
          </a:blip>
          <a:srcRect l="65029"/>
          <a:stretch/>
        </p:blipFill>
        <p:spPr>
          <a:xfrm>
            <a:off x="10016598" y="3974876"/>
            <a:ext cx="3689054" cy="42547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76FEA24-537A-468C-A1F9-20BE62FC1E2C}"/>
              </a:ext>
            </a:extLst>
          </p:cNvPr>
          <p:cNvSpPr/>
          <p:nvPr/>
        </p:nvSpPr>
        <p:spPr>
          <a:xfrm>
            <a:off x="12002946" y="6878762"/>
            <a:ext cx="2627454" cy="1273215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CF64E1DC-BFE1-40E8-8940-746ACB1FF73E}"/>
              </a:ext>
            </a:extLst>
          </p:cNvPr>
          <p:cNvSpPr/>
          <p:nvPr/>
        </p:nvSpPr>
        <p:spPr>
          <a:xfrm>
            <a:off x="676360" y="455736"/>
            <a:ext cx="6201370" cy="708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Кант делит всё знание на 2 части</a:t>
            </a:r>
            <a:endParaRPr lang="en-US" sz="4450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5275DB07-7E93-490E-A490-DB8812DDED4E}"/>
              </a:ext>
            </a:extLst>
          </p:cNvPr>
          <p:cNvSpPr/>
          <p:nvPr/>
        </p:nvSpPr>
        <p:spPr>
          <a:xfrm>
            <a:off x="793790" y="2039104"/>
            <a:ext cx="5966672" cy="5732868"/>
          </a:xfrm>
          <a:prstGeom prst="ellipse">
            <a:avLst/>
          </a:prstGeom>
          <a:solidFill>
            <a:srgbClr val="F9F8F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олилиния: фигура 16">
            <a:extLst>
              <a:ext uri="{FF2B5EF4-FFF2-40B4-BE49-F238E27FC236}">
                <a16:creationId xmlns:a16="http://schemas.microsoft.com/office/drawing/2014/main" id="{8CA35169-F149-4FE9-8CA5-2817E9D29DF4}"/>
              </a:ext>
            </a:extLst>
          </p:cNvPr>
          <p:cNvSpPr/>
          <p:nvPr/>
        </p:nvSpPr>
        <p:spPr>
          <a:xfrm rot="5400000">
            <a:off x="3610359" y="1795097"/>
            <a:ext cx="333372" cy="5966671"/>
          </a:xfrm>
          <a:custGeom>
            <a:avLst/>
            <a:gdLst>
              <a:gd name="connsiteX0" fmla="*/ 47022 w 269907"/>
              <a:gd name="connsiteY0" fmla="*/ 0 h 4618299"/>
              <a:gd name="connsiteX1" fmla="*/ 81746 w 269907"/>
              <a:gd name="connsiteY1" fmla="*/ 104172 h 4618299"/>
              <a:gd name="connsiteX2" fmla="*/ 104895 w 269907"/>
              <a:gd name="connsiteY2" fmla="*/ 173620 h 4618299"/>
              <a:gd name="connsiteX3" fmla="*/ 185918 w 269907"/>
              <a:gd name="connsiteY3" fmla="*/ 254643 h 4618299"/>
              <a:gd name="connsiteX4" fmla="*/ 209068 w 269907"/>
              <a:gd name="connsiteY4" fmla="*/ 300942 h 4618299"/>
              <a:gd name="connsiteX5" fmla="*/ 116470 w 269907"/>
              <a:gd name="connsiteY5" fmla="*/ 462988 h 4618299"/>
              <a:gd name="connsiteX6" fmla="*/ 93321 w 269907"/>
              <a:gd name="connsiteY6" fmla="*/ 509286 h 4618299"/>
              <a:gd name="connsiteX7" fmla="*/ 47022 w 269907"/>
              <a:gd name="connsiteY7" fmla="*/ 625033 h 4618299"/>
              <a:gd name="connsiteX8" fmla="*/ 93321 w 269907"/>
              <a:gd name="connsiteY8" fmla="*/ 810228 h 4618299"/>
              <a:gd name="connsiteX9" fmla="*/ 209068 w 269907"/>
              <a:gd name="connsiteY9" fmla="*/ 925975 h 4618299"/>
              <a:gd name="connsiteX10" fmla="*/ 255366 w 269907"/>
              <a:gd name="connsiteY10" fmla="*/ 1030147 h 4618299"/>
              <a:gd name="connsiteX11" fmla="*/ 185918 w 269907"/>
              <a:gd name="connsiteY11" fmla="*/ 1169043 h 4618299"/>
              <a:gd name="connsiteX12" fmla="*/ 116470 w 269907"/>
              <a:gd name="connsiteY12" fmla="*/ 1215342 h 4618299"/>
              <a:gd name="connsiteX13" fmla="*/ 81746 w 269907"/>
              <a:gd name="connsiteY13" fmla="*/ 1284790 h 4618299"/>
              <a:gd name="connsiteX14" fmla="*/ 58597 w 269907"/>
              <a:gd name="connsiteY14" fmla="*/ 1388962 h 4618299"/>
              <a:gd name="connsiteX15" fmla="*/ 35447 w 269907"/>
              <a:gd name="connsiteY15" fmla="*/ 1481560 h 4618299"/>
              <a:gd name="connsiteX16" fmla="*/ 47022 w 269907"/>
              <a:gd name="connsiteY16" fmla="*/ 1678329 h 4618299"/>
              <a:gd name="connsiteX17" fmla="*/ 220642 w 269907"/>
              <a:gd name="connsiteY17" fmla="*/ 1909823 h 4618299"/>
              <a:gd name="connsiteX18" fmla="*/ 185918 w 269907"/>
              <a:gd name="connsiteY18" fmla="*/ 2233914 h 4618299"/>
              <a:gd name="connsiteX19" fmla="*/ 116470 w 269907"/>
              <a:gd name="connsiteY19" fmla="*/ 2303362 h 4618299"/>
              <a:gd name="connsiteX20" fmla="*/ 35447 w 269907"/>
              <a:gd name="connsiteY20" fmla="*/ 2419109 h 4618299"/>
              <a:gd name="connsiteX21" fmla="*/ 12298 w 269907"/>
              <a:gd name="connsiteY21" fmla="*/ 2476983 h 4618299"/>
              <a:gd name="connsiteX22" fmla="*/ 723 w 269907"/>
              <a:gd name="connsiteY22" fmla="*/ 2558005 h 4618299"/>
              <a:gd name="connsiteX23" fmla="*/ 81746 w 269907"/>
              <a:gd name="connsiteY23" fmla="*/ 2812648 h 4618299"/>
              <a:gd name="connsiteX24" fmla="*/ 116470 w 269907"/>
              <a:gd name="connsiteY24" fmla="*/ 2858947 h 4618299"/>
              <a:gd name="connsiteX25" fmla="*/ 162769 w 269907"/>
              <a:gd name="connsiteY25" fmla="*/ 2951545 h 4618299"/>
              <a:gd name="connsiteX26" fmla="*/ 243792 w 269907"/>
              <a:gd name="connsiteY26" fmla="*/ 3113590 h 4618299"/>
              <a:gd name="connsiteX27" fmla="*/ 232217 w 269907"/>
              <a:gd name="connsiteY27" fmla="*/ 3206188 h 4618299"/>
              <a:gd name="connsiteX28" fmla="*/ 174343 w 269907"/>
              <a:gd name="connsiteY28" fmla="*/ 3229337 h 4618299"/>
              <a:gd name="connsiteX29" fmla="*/ 70171 w 269907"/>
              <a:gd name="connsiteY29" fmla="*/ 3333509 h 4618299"/>
              <a:gd name="connsiteX30" fmla="*/ 47022 w 269907"/>
              <a:gd name="connsiteY30" fmla="*/ 3391383 h 4618299"/>
              <a:gd name="connsiteX31" fmla="*/ 58597 w 269907"/>
              <a:gd name="connsiteY31" fmla="*/ 3611301 h 4618299"/>
              <a:gd name="connsiteX32" fmla="*/ 139619 w 269907"/>
              <a:gd name="connsiteY32" fmla="*/ 3727048 h 4618299"/>
              <a:gd name="connsiteX33" fmla="*/ 255366 w 269907"/>
              <a:gd name="connsiteY33" fmla="*/ 3877519 h 4618299"/>
              <a:gd name="connsiteX34" fmla="*/ 266941 w 269907"/>
              <a:gd name="connsiteY34" fmla="*/ 4027990 h 4618299"/>
              <a:gd name="connsiteX35" fmla="*/ 220642 w 269907"/>
              <a:gd name="connsiteY35" fmla="*/ 4051139 h 4618299"/>
              <a:gd name="connsiteX36" fmla="*/ 162769 w 269907"/>
              <a:gd name="connsiteY36" fmla="*/ 4062714 h 4618299"/>
              <a:gd name="connsiteX37" fmla="*/ 58597 w 269907"/>
              <a:gd name="connsiteY37" fmla="*/ 4109013 h 4618299"/>
              <a:gd name="connsiteX38" fmla="*/ 35447 w 269907"/>
              <a:gd name="connsiteY38" fmla="*/ 4132162 h 4618299"/>
              <a:gd name="connsiteX39" fmla="*/ 12298 w 269907"/>
              <a:gd name="connsiteY39" fmla="*/ 4340507 h 4618299"/>
              <a:gd name="connsiteX40" fmla="*/ 23873 w 269907"/>
              <a:gd name="connsiteY40" fmla="*/ 4398380 h 4618299"/>
              <a:gd name="connsiteX41" fmla="*/ 35447 w 269907"/>
              <a:gd name="connsiteY41" fmla="*/ 4444679 h 4618299"/>
              <a:gd name="connsiteX42" fmla="*/ 104895 w 269907"/>
              <a:gd name="connsiteY42" fmla="*/ 4525701 h 4618299"/>
              <a:gd name="connsiteX43" fmla="*/ 139619 w 269907"/>
              <a:gd name="connsiteY43" fmla="*/ 4572000 h 4618299"/>
              <a:gd name="connsiteX44" fmla="*/ 162769 w 269907"/>
              <a:gd name="connsiteY44" fmla="*/ 4618299 h 461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69907" h="4618299">
                <a:moveTo>
                  <a:pt x="47022" y="0"/>
                </a:moveTo>
                <a:cubicBezTo>
                  <a:pt x="69267" y="111222"/>
                  <a:pt x="43409" y="8328"/>
                  <a:pt x="81746" y="104172"/>
                </a:cubicBezTo>
                <a:cubicBezTo>
                  <a:pt x="90808" y="126828"/>
                  <a:pt x="87641" y="156366"/>
                  <a:pt x="104895" y="173620"/>
                </a:cubicBezTo>
                <a:lnTo>
                  <a:pt x="185918" y="254643"/>
                </a:lnTo>
                <a:cubicBezTo>
                  <a:pt x="193635" y="270076"/>
                  <a:pt x="207162" y="283793"/>
                  <a:pt x="209068" y="300942"/>
                </a:cubicBezTo>
                <a:cubicBezTo>
                  <a:pt x="217281" y="374859"/>
                  <a:pt x="146031" y="403867"/>
                  <a:pt x="116470" y="462988"/>
                </a:cubicBezTo>
                <a:cubicBezTo>
                  <a:pt x="108754" y="478421"/>
                  <a:pt x="100118" y="493427"/>
                  <a:pt x="93321" y="509286"/>
                </a:cubicBezTo>
                <a:cubicBezTo>
                  <a:pt x="76952" y="547481"/>
                  <a:pt x="47022" y="625033"/>
                  <a:pt x="47022" y="625033"/>
                </a:cubicBezTo>
                <a:cubicBezTo>
                  <a:pt x="62455" y="686765"/>
                  <a:pt x="63153" y="754202"/>
                  <a:pt x="93321" y="810228"/>
                </a:cubicBezTo>
                <a:cubicBezTo>
                  <a:pt x="119190" y="858270"/>
                  <a:pt x="209068" y="925975"/>
                  <a:pt x="209068" y="925975"/>
                </a:cubicBezTo>
                <a:cubicBezTo>
                  <a:pt x="216963" y="941764"/>
                  <a:pt x="255366" y="1015369"/>
                  <a:pt x="255366" y="1030147"/>
                </a:cubicBezTo>
                <a:cubicBezTo>
                  <a:pt x="255366" y="1082576"/>
                  <a:pt x="223434" y="1135278"/>
                  <a:pt x="185918" y="1169043"/>
                </a:cubicBezTo>
                <a:cubicBezTo>
                  <a:pt x="165238" y="1187655"/>
                  <a:pt x="139619" y="1199909"/>
                  <a:pt x="116470" y="1215342"/>
                </a:cubicBezTo>
                <a:cubicBezTo>
                  <a:pt x="104895" y="1238491"/>
                  <a:pt x="89930" y="1260236"/>
                  <a:pt x="81746" y="1284790"/>
                </a:cubicBezTo>
                <a:cubicBezTo>
                  <a:pt x="70498" y="1318536"/>
                  <a:pt x="66744" y="1354337"/>
                  <a:pt x="58597" y="1388962"/>
                </a:cubicBezTo>
                <a:cubicBezTo>
                  <a:pt x="51310" y="1419932"/>
                  <a:pt x="43164" y="1450694"/>
                  <a:pt x="35447" y="1481560"/>
                </a:cubicBezTo>
                <a:cubicBezTo>
                  <a:pt x="39305" y="1547150"/>
                  <a:pt x="25050" y="1616409"/>
                  <a:pt x="47022" y="1678329"/>
                </a:cubicBezTo>
                <a:cubicBezTo>
                  <a:pt x="63492" y="1724745"/>
                  <a:pt x="173292" y="1853003"/>
                  <a:pt x="220642" y="1909823"/>
                </a:cubicBezTo>
                <a:cubicBezTo>
                  <a:pt x="265386" y="2044052"/>
                  <a:pt x="270363" y="2018964"/>
                  <a:pt x="185918" y="2233914"/>
                </a:cubicBezTo>
                <a:cubicBezTo>
                  <a:pt x="173947" y="2264385"/>
                  <a:pt x="138492" y="2279138"/>
                  <a:pt x="116470" y="2303362"/>
                </a:cubicBezTo>
                <a:cubicBezTo>
                  <a:pt x="85470" y="2337462"/>
                  <a:pt x="56152" y="2377698"/>
                  <a:pt x="35447" y="2419109"/>
                </a:cubicBezTo>
                <a:cubicBezTo>
                  <a:pt x="26155" y="2437693"/>
                  <a:pt x="20014" y="2457692"/>
                  <a:pt x="12298" y="2476983"/>
                </a:cubicBezTo>
                <a:cubicBezTo>
                  <a:pt x="8440" y="2503990"/>
                  <a:pt x="-2963" y="2530974"/>
                  <a:pt x="723" y="2558005"/>
                </a:cubicBezTo>
                <a:cubicBezTo>
                  <a:pt x="8689" y="2616422"/>
                  <a:pt x="45947" y="2747016"/>
                  <a:pt x="81746" y="2812648"/>
                </a:cubicBezTo>
                <a:cubicBezTo>
                  <a:pt x="90984" y="2829584"/>
                  <a:pt x="106750" y="2842284"/>
                  <a:pt x="116470" y="2858947"/>
                </a:cubicBezTo>
                <a:cubicBezTo>
                  <a:pt x="133858" y="2888755"/>
                  <a:pt x="146529" y="2921096"/>
                  <a:pt x="162769" y="2951545"/>
                </a:cubicBezTo>
                <a:cubicBezTo>
                  <a:pt x="240250" y="3096821"/>
                  <a:pt x="181130" y="2967379"/>
                  <a:pt x="243792" y="3113590"/>
                </a:cubicBezTo>
                <a:cubicBezTo>
                  <a:pt x="239934" y="3144456"/>
                  <a:pt x="248221" y="3179515"/>
                  <a:pt x="232217" y="3206188"/>
                </a:cubicBezTo>
                <a:cubicBezTo>
                  <a:pt x="221527" y="3224004"/>
                  <a:pt x="192159" y="3218647"/>
                  <a:pt x="174343" y="3229337"/>
                </a:cubicBezTo>
                <a:cubicBezTo>
                  <a:pt x="120924" y="3261388"/>
                  <a:pt x="108158" y="3286026"/>
                  <a:pt x="70171" y="3333509"/>
                </a:cubicBezTo>
                <a:cubicBezTo>
                  <a:pt x="62455" y="3352800"/>
                  <a:pt x="47887" y="3370624"/>
                  <a:pt x="47022" y="3391383"/>
                </a:cubicBezTo>
                <a:cubicBezTo>
                  <a:pt x="43966" y="3464727"/>
                  <a:pt x="49492" y="3538460"/>
                  <a:pt x="58597" y="3611301"/>
                </a:cubicBezTo>
                <a:cubicBezTo>
                  <a:pt x="66383" y="3673591"/>
                  <a:pt x="100530" y="3681945"/>
                  <a:pt x="139619" y="3727048"/>
                </a:cubicBezTo>
                <a:cubicBezTo>
                  <a:pt x="212774" y="3811458"/>
                  <a:pt x="212730" y="3813565"/>
                  <a:pt x="255366" y="3877519"/>
                </a:cubicBezTo>
                <a:cubicBezTo>
                  <a:pt x="259224" y="3927676"/>
                  <a:pt x="276807" y="3978662"/>
                  <a:pt x="266941" y="4027990"/>
                </a:cubicBezTo>
                <a:cubicBezTo>
                  <a:pt x="263557" y="4044909"/>
                  <a:pt x="237011" y="4045683"/>
                  <a:pt x="220642" y="4051139"/>
                </a:cubicBezTo>
                <a:cubicBezTo>
                  <a:pt x="201978" y="4057360"/>
                  <a:pt x="181612" y="4057061"/>
                  <a:pt x="162769" y="4062714"/>
                </a:cubicBezTo>
                <a:cubicBezTo>
                  <a:pt x="144542" y="4068182"/>
                  <a:pt x="77251" y="4096577"/>
                  <a:pt x="58597" y="4109013"/>
                </a:cubicBezTo>
                <a:cubicBezTo>
                  <a:pt x="49517" y="4115066"/>
                  <a:pt x="43164" y="4124446"/>
                  <a:pt x="35447" y="4132162"/>
                </a:cubicBezTo>
                <a:cubicBezTo>
                  <a:pt x="23067" y="4206446"/>
                  <a:pt x="12298" y="4259371"/>
                  <a:pt x="12298" y="4340507"/>
                </a:cubicBezTo>
                <a:cubicBezTo>
                  <a:pt x="12298" y="4360180"/>
                  <a:pt x="19605" y="4379175"/>
                  <a:pt x="23873" y="4398380"/>
                </a:cubicBezTo>
                <a:cubicBezTo>
                  <a:pt x="27324" y="4413909"/>
                  <a:pt x="28333" y="4430451"/>
                  <a:pt x="35447" y="4444679"/>
                </a:cubicBezTo>
                <a:cubicBezTo>
                  <a:pt x="55754" y="4485294"/>
                  <a:pt x="77097" y="4493270"/>
                  <a:pt x="104895" y="4525701"/>
                </a:cubicBezTo>
                <a:cubicBezTo>
                  <a:pt x="117450" y="4540348"/>
                  <a:pt x="128044" y="4556567"/>
                  <a:pt x="139619" y="4572000"/>
                </a:cubicBezTo>
                <a:cubicBezTo>
                  <a:pt x="152920" y="4611900"/>
                  <a:pt x="142567" y="4598097"/>
                  <a:pt x="162769" y="461829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1DDC9379-4853-4DC3-81BF-CE598E7DB5AA}"/>
              </a:ext>
            </a:extLst>
          </p:cNvPr>
          <p:cNvSpPr/>
          <p:nvPr/>
        </p:nvSpPr>
        <p:spPr>
          <a:xfrm>
            <a:off x="1817577" y="3167368"/>
            <a:ext cx="3731869" cy="1841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ru-RU" sz="3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Наша познавательная способность</a:t>
            </a:r>
            <a:endParaRPr lang="en-US" sz="3200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909E55AB-1344-4ACE-B204-60D3293CAB4C}"/>
              </a:ext>
            </a:extLst>
          </p:cNvPr>
          <p:cNvSpPr/>
          <p:nvPr/>
        </p:nvSpPr>
        <p:spPr>
          <a:xfrm>
            <a:off x="1797257" y="5464917"/>
            <a:ext cx="3834384" cy="1841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ru-RU" sz="3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То, что мы воспринимаем</a:t>
            </a:r>
            <a:endParaRPr lang="en-US" sz="3200" dirty="0"/>
          </a:p>
        </p:txBody>
      </p:sp>
      <p:sp>
        <p:nvSpPr>
          <p:cNvPr id="21" name="Text 0">
            <a:extLst>
              <a:ext uri="{FF2B5EF4-FFF2-40B4-BE49-F238E27FC236}">
                <a16:creationId xmlns:a16="http://schemas.microsoft.com/office/drawing/2014/main" id="{E922FB8C-FF44-4AA4-B8BB-FBE9A7B9CA29}"/>
              </a:ext>
            </a:extLst>
          </p:cNvPr>
          <p:cNvSpPr/>
          <p:nvPr/>
        </p:nvSpPr>
        <p:spPr>
          <a:xfrm>
            <a:off x="8790393" y="613740"/>
            <a:ext cx="45262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Делит и восприятие</a:t>
            </a:r>
            <a:endParaRPr lang="en-US" sz="4450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FDD3F4BE-6365-434D-A1B7-AD9AC981D3A3}"/>
              </a:ext>
            </a:extLst>
          </p:cNvPr>
          <p:cNvSpPr/>
          <p:nvPr/>
        </p:nvSpPr>
        <p:spPr>
          <a:xfrm>
            <a:off x="8192845" y="2039104"/>
            <a:ext cx="5966672" cy="5732868"/>
          </a:xfrm>
          <a:prstGeom prst="ellipse">
            <a:avLst/>
          </a:prstGeom>
          <a:solidFill>
            <a:srgbClr val="F9F8F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5824A88A-C88F-42F5-8E7F-0C6871E8F961}"/>
              </a:ext>
            </a:extLst>
          </p:cNvPr>
          <p:cNvSpPr/>
          <p:nvPr/>
        </p:nvSpPr>
        <p:spPr>
          <a:xfrm>
            <a:off x="11041228" y="2039104"/>
            <a:ext cx="269907" cy="5732868"/>
          </a:xfrm>
          <a:custGeom>
            <a:avLst/>
            <a:gdLst>
              <a:gd name="connsiteX0" fmla="*/ 47022 w 269907"/>
              <a:gd name="connsiteY0" fmla="*/ 0 h 4618299"/>
              <a:gd name="connsiteX1" fmla="*/ 81746 w 269907"/>
              <a:gd name="connsiteY1" fmla="*/ 104172 h 4618299"/>
              <a:gd name="connsiteX2" fmla="*/ 104895 w 269907"/>
              <a:gd name="connsiteY2" fmla="*/ 173620 h 4618299"/>
              <a:gd name="connsiteX3" fmla="*/ 185918 w 269907"/>
              <a:gd name="connsiteY3" fmla="*/ 254643 h 4618299"/>
              <a:gd name="connsiteX4" fmla="*/ 209068 w 269907"/>
              <a:gd name="connsiteY4" fmla="*/ 300942 h 4618299"/>
              <a:gd name="connsiteX5" fmla="*/ 116470 w 269907"/>
              <a:gd name="connsiteY5" fmla="*/ 462988 h 4618299"/>
              <a:gd name="connsiteX6" fmla="*/ 93321 w 269907"/>
              <a:gd name="connsiteY6" fmla="*/ 509286 h 4618299"/>
              <a:gd name="connsiteX7" fmla="*/ 47022 w 269907"/>
              <a:gd name="connsiteY7" fmla="*/ 625033 h 4618299"/>
              <a:gd name="connsiteX8" fmla="*/ 93321 w 269907"/>
              <a:gd name="connsiteY8" fmla="*/ 810228 h 4618299"/>
              <a:gd name="connsiteX9" fmla="*/ 209068 w 269907"/>
              <a:gd name="connsiteY9" fmla="*/ 925975 h 4618299"/>
              <a:gd name="connsiteX10" fmla="*/ 255366 w 269907"/>
              <a:gd name="connsiteY10" fmla="*/ 1030147 h 4618299"/>
              <a:gd name="connsiteX11" fmla="*/ 185918 w 269907"/>
              <a:gd name="connsiteY11" fmla="*/ 1169043 h 4618299"/>
              <a:gd name="connsiteX12" fmla="*/ 116470 w 269907"/>
              <a:gd name="connsiteY12" fmla="*/ 1215342 h 4618299"/>
              <a:gd name="connsiteX13" fmla="*/ 81746 w 269907"/>
              <a:gd name="connsiteY13" fmla="*/ 1284790 h 4618299"/>
              <a:gd name="connsiteX14" fmla="*/ 58597 w 269907"/>
              <a:gd name="connsiteY14" fmla="*/ 1388962 h 4618299"/>
              <a:gd name="connsiteX15" fmla="*/ 35447 w 269907"/>
              <a:gd name="connsiteY15" fmla="*/ 1481560 h 4618299"/>
              <a:gd name="connsiteX16" fmla="*/ 47022 w 269907"/>
              <a:gd name="connsiteY16" fmla="*/ 1678329 h 4618299"/>
              <a:gd name="connsiteX17" fmla="*/ 220642 w 269907"/>
              <a:gd name="connsiteY17" fmla="*/ 1909823 h 4618299"/>
              <a:gd name="connsiteX18" fmla="*/ 185918 w 269907"/>
              <a:gd name="connsiteY18" fmla="*/ 2233914 h 4618299"/>
              <a:gd name="connsiteX19" fmla="*/ 116470 w 269907"/>
              <a:gd name="connsiteY19" fmla="*/ 2303362 h 4618299"/>
              <a:gd name="connsiteX20" fmla="*/ 35447 w 269907"/>
              <a:gd name="connsiteY20" fmla="*/ 2419109 h 4618299"/>
              <a:gd name="connsiteX21" fmla="*/ 12298 w 269907"/>
              <a:gd name="connsiteY21" fmla="*/ 2476983 h 4618299"/>
              <a:gd name="connsiteX22" fmla="*/ 723 w 269907"/>
              <a:gd name="connsiteY22" fmla="*/ 2558005 h 4618299"/>
              <a:gd name="connsiteX23" fmla="*/ 81746 w 269907"/>
              <a:gd name="connsiteY23" fmla="*/ 2812648 h 4618299"/>
              <a:gd name="connsiteX24" fmla="*/ 116470 w 269907"/>
              <a:gd name="connsiteY24" fmla="*/ 2858947 h 4618299"/>
              <a:gd name="connsiteX25" fmla="*/ 162769 w 269907"/>
              <a:gd name="connsiteY25" fmla="*/ 2951545 h 4618299"/>
              <a:gd name="connsiteX26" fmla="*/ 243792 w 269907"/>
              <a:gd name="connsiteY26" fmla="*/ 3113590 h 4618299"/>
              <a:gd name="connsiteX27" fmla="*/ 232217 w 269907"/>
              <a:gd name="connsiteY27" fmla="*/ 3206188 h 4618299"/>
              <a:gd name="connsiteX28" fmla="*/ 174343 w 269907"/>
              <a:gd name="connsiteY28" fmla="*/ 3229337 h 4618299"/>
              <a:gd name="connsiteX29" fmla="*/ 70171 w 269907"/>
              <a:gd name="connsiteY29" fmla="*/ 3333509 h 4618299"/>
              <a:gd name="connsiteX30" fmla="*/ 47022 w 269907"/>
              <a:gd name="connsiteY30" fmla="*/ 3391383 h 4618299"/>
              <a:gd name="connsiteX31" fmla="*/ 58597 w 269907"/>
              <a:gd name="connsiteY31" fmla="*/ 3611301 h 4618299"/>
              <a:gd name="connsiteX32" fmla="*/ 139619 w 269907"/>
              <a:gd name="connsiteY32" fmla="*/ 3727048 h 4618299"/>
              <a:gd name="connsiteX33" fmla="*/ 255366 w 269907"/>
              <a:gd name="connsiteY33" fmla="*/ 3877519 h 4618299"/>
              <a:gd name="connsiteX34" fmla="*/ 266941 w 269907"/>
              <a:gd name="connsiteY34" fmla="*/ 4027990 h 4618299"/>
              <a:gd name="connsiteX35" fmla="*/ 220642 w 269907"/>
              <a:gd name="connsiteY35" fmla="*/ 4051139 h 4618299"/>
              <a:gd name="connsiteX36" fmla="*/ 162769 w 269907"/>
              <a:gd name="connsiteY36" fmla="*/ 4062714 h 4618299"/>
              <a:gd name="connsiteX37" fmla="*/ 58597 w 269907"/>
              <a:gd name="connsiteY37" fmla="*/ 4109013 h 4618299"/>
              <a:gd name="connsiteX38" fmla="*/ 35447 w 269907"/>
              <a:gd name="connsiteY38" fmla="*/ 4132162 h 4618299"/>
              <a:gd name="connsiteX39" fmla="*/ 12298 w 269907"/>
              <a:gd name="connsiteY39" fmla="*/ 4340507 h 4618299"/>
              <a:gd name="connsiteX40" fmla="*/ 23873 w 269907"/>
              <a:gd name="connsiteY40" fmla="*/ 4398380 h 4618299"/>
              <a:gd name="connsiteX41" fmla="*/ 35447 w 269907"/>
              <a:gd name="connsiteY41" fmla="*/ 4444679 h 4618299"/>
              <a:gd name="connsiteX42" fmla="*/ 104895 w 269907"/>
              <a:gd name="connsiteY42" fmla="*/ 4525701 h 4618299"/>
              <a:gd name="connsiteX43" fmla="*/ 139619 w 269907"/>
              <a:gd name="connsiteY43" fmla="*/ 4572000 h 4618299"/>
              <a:gd name="connsiteX44" fmla="*/ 162769 w 269907"/>
              <a:gd name="connsiteY44" fmla="*/ 4618299 h 461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69907" h="4618299">
                <a:moveTo>
                  <a:pt x="47022" y="0"/>
                </a:moveTo>
                <a:cubicBezTo>
                  <a:pt x="69267" y="111222"/>
                  <a:pt x="43409" y="8328"/>
                  <a:pt x="81746" y="104172"/>
                </a:cubicBezTo>
                <a:cubicBezTo>
                  <a:pt x="90808" y="126828"/>
                  <a:pt x="87641" y="156366"/>
                  <a:pt x="104895" y="173620"/>
                </a:cubicBezTo>
                <a:lnTo>
                  <a:pt x="185918" y="254643"/>
                </a:lnTo>
                <a:cubicBezTo>
                  <a:pt x="193635" y="270076"/>
                  <a:pt x="207162" y="283793"/>
                  <a:pt x="209068" y="300942"/>
                </a:cubicBezTo>
                <a:cubicBezTo>
                  <a:pt x="217281" y="374859"/>
                  <a:pt x="146031" y="403867"/>
                  <a:pt x="116470" y="462988"/>
                </a:cubicBezTo>
                <a:cubicBezTo>
                  <a:pt x="108754" y="478421"/>
                  <a:pt x="100118" y="493427"/>
                  <a:pt x="93321" y="509286"/>
                </a:cubicBezTo>
                <a:cubicBezTo>
                  <a:pt x="76952" y="547481"/>
                  <a:pt x="47022" y="625033"/>
                  <a:pt x="47022" y="625033"/>
                </a:cubicBezTo>
                <a:cubicBezTo>
                  <a:pt x="62455" y="686765"/>
                  <a:pt x="63153" y="754202"/>
                  <a:pt x="93321" y="810228"/>
                </a:cubicBezTo>
                <a:cubicBezTo>
                  <a:pt x="119190" y="858270"/>
                  <a:pt x="209068" y="925975"/>
                  <a:pt x="209068" y="925975"/>
                </a:cubicBezTo>
                <a:cubicBezTo>
                  <a:pt x="216963" y="941764"/>
                  <a:pt x="255366" y="1015369"/>
                  <a:pt x="255366" y="1030147"/>
                </a:cubicBezTo>
                <a:cubicBezTo>
                  <a:pt x="255366" y="1082576"/>
                  <a:pt x="223434" y="1135278"/>
                  <a:pt x="185918" y="1169043"/>
                </a:cubicBezTo>
                <a:cubicBezTo>
                  <a:pt x="165238" y="1187655"/>
                  <a:pt x="139619" y="1199909"/>
                  <a:pt x="116470" y="1215342"/>
                </a:cubicBezTo>
                <a:cubicBezTo>
                  <a:pt x="104895" y="1238491"/>
                  <a:pt x="89930" y="1260236"/>
                  <a:pt x="81746" y="1284790"/>
                </a:cubicBezTo>
                <a:cubicBezTo>
                  <a:pt x="70498" y="1318536"/>
                  <a:pt x="66744" y="1354337"/>
                  <a:pt x="58597" y="1388962"/>
                </a:cubicBezTo>
                <a:cubicBezTo>
                  <a:pt x="51310" y="1419932"/>
                  <a:pt x="43164" y="1450694"/>
                  <a:pt x="35447" y="1481560"/>
                </a:cubicBezTo>
                <a:cubicBezTo>
                  <a:pt x="39305" y="1547150"/>
                  <a:pt x="25050" y="1616409"/>
                  <a:pt x="47022" y="1678329"/>
                </a:cubicBezTo>
                <a:cubicBezTo>
                  <a:pt x="63492" y="1724745"/>
                  <a:pt x="173292" y="1853003"/>
                  <a:pt x="220642" y="1909823"/>
                </a:cubicBezTo>
                <a:cubicBezTo>
                  <a:pt x="265386" y="2044052"/>
                  <a:pt x="270363" y="2018964"/>
                  <a:pt x="185918" y="2233914"/>
                </a:cubicBezTo>
                <a:cubicBezTo>
                  <a:pt x="173947" y="2264385"/>
                  <a:pt x="138492" y="2279138"/>
                  <a:pt x="116470" y="2303362"/>
                </a:cubicBezTo>
                <a:cubicBezTo>
                  <a:pt x="85470" y="2337462"/>
                  <a:pt x="56152" y="2377698"/>
                  <a:pt x="35447" y="2419109"/>
                </a:cubicBezTo>
                <a:cubicBezTo>
                  <a:pt x="26155" y="2437693"/>
                  <a:pt x="20014" y="2457692"/>
                  <a:pt x="12298" y="2476983"/>
                </a:cubicBezTo>
                <a:cubicBezTo>
                  <a:pt x="8440" y="2503990"/>
                  <a:pt x="-2963" y="2530974"/>
                  <a:pt x="723" y="2558005"/>
                </a:cubicBezTo>
                <a:cubicBezTo>
                  <a:pt x="8689" y="2616422"/>
                  <a:pt x="45947" y="2747016"/>
                  <a:pt x="81746" y="2812648"/>
                </a:cubicBezTo>
                <a:cubicBezTo>
                  <a:pt x="90984" y="2829584"/>
                  <a:pt x="106750" y="2842284"/>
                  <a:pt x="116470" y="2858947"/>
                </a:cubicBezTo>
                <a:cubicBezTo>
                  <a:pt x="133858" y="2888755"/>
                  <a:pt x="146529" y="2921096"/>
                  <a:pt x="162769" y="2951545"/>
                </a:cubicBezTo>
                <a:cubicBezTo>
                  <a:pt x="240250" y="3096821"/>
                  <a:pt x="181130" y="2967379"/>
                  <a:pt x="243792" y="3113590"/>
                </a:cubicBezTo>
                <a:cubicBezTo>
                  <a:pt x="239934" y="3144456"/>
                  <a:pt x="248221" y="3179515"/>
                  <a:pt x="232217" y="3206188"/>
                </a:cubicBezTo>
                <a:cubicBezTo>
                  <a:pt x="221527" y="3224004"/>
                  <a:pt x="192159" y="3218647"/>
                  <a:pt x="174343" y="3229337"/>
                </a:cubicBezTo>
                <a:cubicBezTo>
                  <a:pt x="120924" y="3261388"/>
                  <a:pt x="108158" y="3286026"/>
                  <a:pt x="70171" y="3333509"/>
                </a:cubicBezTo>
                <a:cubicBezTo>
                  <a:pt x="62455" y="3352800"/>
                  <a:pt x="47887" y="3370624"/>
                  <a:pt x="47022" y="3391383"/>
                </a:cubicBezTo>
                <a:cubicBezTo>
                  <a:pt x="43966" y="3464727"/>
                  <a:pt x="49492" y="3538460"/>
                  <a:pt x="58597" y="3611301"/>
                </a:cubicBezTo>
                <a:cubicBezTo>
                  <a:pt x="66383" y="3673591"/>
                  <a:pt x="100530" y="3681945"/>
                  <a:pt x="139619" y="3727048"/>
                </a:cubicBezTo>
                <a:cubicBezTo>
                  <a:pt x="212774" y="3811458"/>
                  <a:pt x="212730" y="3813565"/>
                  <a:pt x="255366" y="3877519"/>
                </a:cubicBezTo>
                <a:cubicBezTo>
                  <a:pt x="259224" y="3927676"/>
                  <a:pt x="276807" y="3978662"/>
                  <a:pt x="266941" y="4027990"/>
                </a:cubicBezTo>
                <a:cubicBezTo>
                  <a:pt x="263557" y="4044909"/>
                  <a:pt x="237011" y="4045683"/>
                  <a:pt x="220642" y="4051139"/>
                </a:cubicBezTo>
                <a:cubicBezTo>
                  <a:pt x="201978" y="4057360"/>
                  <a:pt x="181612" y="4057061"/>
                  <a:pt x="162769" y="4062714"/>
                </a:cubicBezTo>
                <a:cubicBezTo>
                  <a:pt x="144542" y="4068182"/>
                  <a:pt x="77251" y="4096577"/>
                  <a:pt x="58597" y="4109013"/>
                </a:cubicBezTo>
                <a:cubicBezTo>
                  <a:pt x="49517" y="4115066"/>
                  <a:pt x="43164" y="4124446"/>
                  <a:pt x="35447" y="4132162"/>
                </a:cubicBezTo>
                <a:cubicBezTo>
                  <a:pt x="23067" y="4206446"/>
                  <a:pt x="12298" y="4259371"/>
                  <a:pt x="12298" y="4340507"/>
                </a:cubicBezTo>
                <a:cubicBezTo>
                  <a:pt x="12298" y="4360180"/>
                  <a:pt x="19605" y="4379175"/>
                  <a:pt x="23873" y="4398380"/>
                </a:cubicBezTo>
                <a:cubicBezTo>
                  <a:pt x="27324" y="4413909"/>
                  <a:pt x="28333" y="4430451"/>
                  <a:pt x="35447" y="4444679"/>
                </a:cubicBezTo>
                <a:cubicBezTo>
                  <a:pt x="55754" y="4485294"/>
                  <a:pt x="77097" y="4493270"/>
                  <a:pt x="104895" y="4525701"/>
                </a:cubicBezTo>
                <a:cubicBezTo>
                  <a:pt x="117450" y="4540348"/>
                  <a:pt x="128044" y="4556567"/>
                  <a:pt x="139619" y="4572000"/>
                </a:cubicBezTo>
                <a:cubicBezTo>
                  <a:pt x="152920" y="4611900"/>
                  <a:pt x="142567" y="4598097"/>
                  <a:pt x="162769" y="461829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C08F755E-044B-440D-B667-9BA2B50A921B}"/>
              </a:ext>
            </a:extLst>
          </p:cNvPr>
          <p:cNvSpPr/>
          <p:nvPr/>
        </p:nvSpPr>
        <p:spPr>
          <a:xfrm>
            <a:off x="7832045" y="4678979"/>
            <a:ext cx="3731869" cy="1841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ru-RU" sz="3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Вещи-в-себе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ru-RU" sz="3200" b="1" dirty="0">
                <a:solidFill>
                  <a:srgbClr val="161613"/>
                </a:solidFill>
              </a:rPr>
              <a:t>НОУМЕНЫ</a:t>
            </a:r>
            <a:endParaRPr lang="en-US" sz="3200" b="1" dirty="0"/>
          </a:p>
        </p:txBody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F2B353C4-A25B-4301-9E5C-0CCF0B995ED3}"/>
              </a:ext>
            </a:extLst>
          </p:cNvPr>
          <p:cNvSpPr/>
          <p:nvPr/>
        </p:nvSpPr>
        <p:spPr>
          <a:xfrm>
            <a:off x="10796016" y="4657225"/>
            <a:ext cx="3834384" cy="1841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ru-RU" sz="3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Вещи-для-нас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ru-RU" sz="3200" b="1" dirty="0">
                <a:solidFill>
                  <a:srgbClr val="161613"/>
                </a:solidFill>
              </a:rPr>
              <a:t>ФЕНОМЕНЫ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7469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CA35A0-39EC-4840-9C1E-63586C3D3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678A3E1-A38C-4EB0-9BF6-CDFA0772F3F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434" y="723331"/>
            <a:ext cx="6786667" cy="6108404"/>
          </a:xfrm>
          <a:prstGeom prst="rect">
            <a:avLst/>
          </a:prstGeom>
        </p:spPr>
      </p:pic>
      <p:sp>
        <p:nvSpPr>
          <p:cNvPr id="3" name="Text 2">
            <a:extLst>
              <a:ext uri="{FF2B5EF4-FFF2-40B4-BE49-F238E27FC236}">
                <a16:creationId xmlns:a16="http://schemas.microsoft.com/office/drawing/2014/main" id="{F420E90F-9252-419D-921F-9F38D51B8F49}"/>
              </a:ext>
            </a:extLst>
          </p:cNvPr>
          <p:cNvSpPr/>
          <p:nvPr/>
        </p:nvSpPr>
        <p:spPr>
          <a:xfrm>
            <a:off x="4433754" y="1130561"/>
            <a:ext cx="2512958" cy="561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ru-RU" sz="3200" b="1" dirty="0">
                <a:solidFill>
                  <a:schemeClr val="bg1"/>
                </a:solidFill>
              </a:rPr>
              <a:t>НОУМЕНЫ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71ECF86-4BFB-4A5F-93E6-DDD308BF190B}"/>
              </a:ext>
            </a:extLst>
          </p:cNvPr>
          <p:cNvSpPr/>
          <p:nvPr/>
        </p:nvSpPr>
        <p:spPr>
          <a:xfrm>
            <a:off x="8393879" y="1397865"/>
            <a:ext cx="2512958" cy="561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ru-RU" sz="3200" b="1" dirty="0">
                <a:solidFill>
                  <a:schemeClr val="bg1"/>
                </a:solidFill>
              </a:rPr>
              <a:t>НОУМЕНЫ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7175D7F-AE5A-4CE9-B85E-18D1361E6BAE}"/>
              </a:ext>
            </a:extLst>
          </p:cNvPr>
          <p:cNvSpPr/>
          <p:nvPr/>
        </p:nvSpPr>
        <p:spPr>
          <a:xfrm>
            <a:off x="10550226" y="3076610"/>
            <a:ext cx="2512958" cy="561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ru-RU" sz="3200" b="1" dirty="0">
                <a:solidFill>
                  <a:schemeClr val="bg1"/>
                </a:solidFill>
              </a:rPr>
              <a:t>НОУМЕНЫ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99F60AA9-F295-4DCE-8166-C209052BE9A9}"/>
              </a:ext>
            </a:extLst>
          </p:cNvPr>
          <p:cNvSpPr/>
          <p:nvPr/>
        </p:nvSpPr>
        <p:spPr>
          <a:xfrm>
            <a:off x="10058906" y="5486471"/>
            <a:ext cx="2512958" cy="561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ru-RU" sz="3200" b="1" dirty="0">
                <a:solidFill>
                  <a:schemeClr val="bg1"/>
                </a:solidFill>
              </a:rPr>
              <a:t>НОУМЕН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9B9042B5-296C-44F7-B229-53F512E951CC}"/>
              </a:ext>
            </a:extLst>
          </p:cNvPr>
          <p:cNvSpPr/>
          <p:nvPr/>
        </p:nvSpPr>
        <p:spPr>
          <a:xfrm>
            <a:off x="7302500" y="4991100"/>
            <a:ext cx="2971800" cy="1244600"/>
          </a:xfrm>
          <a:custGeom>
            <a:avLst/>
            <a:gdLst>
              <a:gd name="connsiteX0" fmla="*/ 2971800 w 2971800"/>
              <a:gd name="connsiteY0" fmla="*/ 863600 h 1244600"/>
              <a:gd name="connsiteX1" fmla="*/ 2959100 w 2971800"/>
              <a:gd name="connsiteY1" fmla="*/ 927100 h 1244600"/>
              <a:gd name="connsiteX2" fmla="*/ 2832100 w 2971800"/>
              <a:gd name="connsiteY2" fmla="*/ 990600 h 1244600"/>
              <a:gd name="connsiteX3" fmla="*/ 2603500 w 2971800"/>
              <a:gd name="connsiteY3" fmla="*/ 1054100 h 1244600"/>
              <a:gd name="connsiteX4" fmla="*/ 2057400 w 2971800"/>
              <a:gd name="connsiteY4" fmla="*/ 939800 h 1244600"/>
              <a:gd name="connsiteX5" fmla="*/ 1968500 w 2971800"/>
              <a:gd name="connsiteY5" fmla="*/ 762000 h 1244600"/>
              <a:gd name="connsiteX6" fmla="*/ 1955800 w 2971800"/>
              <a:gd name="connsiteY6" fmla="*/ 647700 h 1244600"/>
              <a:gd name="connsiteX7" fmla="*/ 2070100 w 2971800"/>
              <a:gd name="connsiteY7" fmla="*/ 342900 h 1244600"/>
              <a:gd name="connsiteX8" fmla="*/ 2171700 w 2971800"/>
              <a:gd name="connsiteY8" fmla="*/ 279400 h 1244600"/>
              <a:gd name="connsiteX9" fmla="*/ 2273300 w 2971800"/>
              <a:gd name="connsiteY9" fmla="*/ 266700 h 1244600"/>
              <a:gd name="connsiteX10" fmla="*/ 2362200 w 2971800"/>
              <a:gd name="connsiteY10" fmla="*/ 368300 h 1244600"/>
              <a:gd name="connsiteX11" fmla="*/ 2374900 w 2971800"/>
              <a:gd name="connsiteY11" fmla="*/ 457200 h 1244600"/>
              <a:gd name="connsiteX12" fmla="*/ 2222500 w 2971800"/>
              <a:gd name="connsiteY12" fmla="*/ 571500 h 1244600"/>
              <a:gd name="connsiteX13" fmla="*/ 1778000 w 2971800"/>
              <a:gd name="connsiteY13" fmla="*/ 723900 h 1244600"/>
              <a:gd name="connsiteX14" fmla="*/ 1612900 w 2971800"/>
              <a:gd name="connsiteY14" fmla="*/ 749300 h 1244600"/>
              <a:gd name="connsiteX15" fmla="*/ 889000 w 2971800"/>
              <a:gd name="connsiteY15" fmla="*/ 774700 h 1244600"/>
              <a:gd name="connsiteX16" fmla="*/ 635000 w 2971800"/>
              <a:gd name="connsiteY16" fmla="*/ 914400 h 1244600"/>
              <a:gd name="connsiteX17" fmla="*/ 647700 w 2971800"/>
              <a:gd name="connsiteY17" fmla="*/ 1193800 h 1244600"/>
              <a:gd name="connsiteX18" fmla="*/ 774700 w 2971800"/>
              <a:gd name="connsiteY18" fmla="*/ 1244600 h 1244600"/>
              <a:gd name="connsiteX19" fmla="*/ 1054100 w 2971800"/>
              <a:gd name="connsiteY19" fmla="*/ 1143000 h 1244600"/>
              <a:gd name="connsiteX20" fmla="*/ 1308100 w 2971800"/>
              <a:gd name="connsiteY20" fmla="*/ 850900 h 1244600"/>
              <a:gd name="connsiteX21" fmla="*/ 1371600 w 2971800"/>
              <a:gd name="connsiteY21" fmla="*/ 596900 h 1244600"/>
              <a:gd name="connsiteX22" fmla="*/ 1384300 w 2971800"/>
              <a:gd name="connsiteY22" fmla="*/ 457200 h 1244600"/>
              <a:gd name="connsiteX23" fmla="*/ 1397000 w 2971800"/>
              <a:gd name="connsiteY23" fmla="*/ 342900 h 1244600"/>
              <a:gd name="connsiteX24" fmla="*/ 1371600 w 2971800"/>
              <a:gd name="connsiteY24" fmla="*/ 241300 h 1244600"/>
              <a:gd name="connsiteX25" fmla="*/ 1193800 w 2971800"/>
              <a:gd name="connsiteY25" fmla="*/ 50800 h 1244600"/>
              <a:gd name="connsiteX26" fmla="*/ 1028700 w 2971800"/>
              <a:gd name="connsiteY26" fmla="*/ 0 h 1244600"/>
              <a:gd name="connsiteX27" fmla="*/ 723900 w 2971800"/>
              <a:gd name="connsiteY27" fmla="*/ 63500 h 1244600"/>
              <a:gd name="connsiteX28" fmla="*/ 520700 w 2971800"/>
              <a:gd name="connsiteY28" fmla="*/ 266700 h 1244600"/>
              <a:gd name="connsiteX29" fmla="*/ 419100 w 2971800"/>
              <a:gd name="connsiteY29" fmla="*/ 355600 h 1244600"/>
              <a:gd name="connsiteX30" fmla="*/ 292100 w 2971800"/>
              <a:gd name="connsiteY30" fmla="*/ 381000 h 1244600"/>
              <a:gd name="connsiteX31" fmla="*/ 114300 w 2971800"/>
              <a:gd name="connsiteY31" fmla="*/ 355600 h 1244600"/>
              <a:gd name="connsiteX32" fmla="*/ 76200 w 2971800"/>
              <a:gd name="connsiteY32" fmla="*/ 279400 h 1244600"/>
              <a:gd name="connsiteX33" fmla="*/ 38100 w 2971800"/>
              <a:gd name="connsiteY33" fmla="*/ 228600 h 1244600"/>
              <a:gd name="connsiteX34" fmla="*/ 0 w 2971800"/>
              <a:gd name="connsiteY34" fmla="*/ 139700 h 124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971800" h="1244600">
                <a:moveTo>
                  <a:pt x="2971800" y="863600"/>
                </a:moveTo>
                <a:cubicBezTo>
                  <a:pt x="2967567" y="884767"/>
                  <a:pt x="2975072" y="912580"/>
                  <a:pt x="2959100" y="927100"/>
                </a:cubicBezTo>
                <a:cubicBezTo>
                  <a:pt x="2924079" y="958938"/>
                  <a:pt x="2876417" y="973981"/>
                  <a:pt x="2832100" y="990600"/>
                </a:cubicBezTo>
                <a:cubicBezTo>
                  <a:pt x="2690077" y="1043859"/>
                  <a:pt x="2765967" y="1021607"/>
                  <a:pt x="2603500" y="1054100"/>
                </a:cubicBezTo>
                <a:cubicBezTo>
                  <a:pt x="2494060" y="1041225"/>
                  <a:pt x="2188424" y="1060745"/>
                  <a:pt x="2057400" y="939800"/>
                </a:cubicBezTo>
                <a:cubicBezTo>
                  <a:pt x="2029771" y="914296"/>
                  <a:pt x="1983047" y="795943"/>
                  <a:pt x="1968500" y="762000"/>
                </a:cubicBezTo>
                <a:cubicBezTo>
                  <a:pt x="1964267" y="723900"/>
                  <a:pt x="1951406" y="685782"/>
                  <a:pt x="1955800" y="647700"/>
                </a:cubicBezTo>
                <a:cubicBezTo>
                  <a:pt x="1967896" y="542868"/>
                  <a:pt x="1986801" y="419792"/>
                  <a:pt x="2070100" y="342900"/>
                </a:cubicBezTo>
                <a:cubicBezTo>
                  <a:pt x="2099446" y="315811"/>
                  <a:pt x="2134306" y="293423"/>
                  <a:pt x="2171700" y="279400"/>
                </a:cubicBezTo>
                <a:cubicBezTo>
                  <a:pt x="2203657" y="267416"/>
                  <a:pt x="2239433" y="270933"/>
                  <a:pt x="2273300" y="266700"/>
                </a:cubicBezTo>
                <a:cubicBezTo>
                  <a:pt x="2319940" y="297793"/>
                  <a:pt x="2336654" y="301880"/>
                  <a:pt x="2362200" y="368300"/>
                </a:cubicBezTo>
                <a:cubicBezTo>
                  <a:pt x="2372946" y="396239"/>
                  <a:pt x="2370667" y="427567"/>
                  <a:pt x="2374900" y="457200"/>
                </a:cubicBezTo>
                <a:cubicBezTo>
                  <a:pt x="2331142" y="544716"/>
                  <a:pt x="2359412" y="513576"/>
                  <a:pt x="2222500" y="571500"/>
                </a:cubicBezTo>
                <a:cubicBezTo>
                  <a:pt x="2119856" y="614927"/>
                  <a:pt x="1878943" y="698664"/>
                  <a:pt x="1778000" y="723900"/>
                </a:cubicBezTo>
                <a:cubicBezTo>
                  <a:pt x="1723982" y="737405"/>
                  <a:pt x="1667933" y="740833"/>
                  <a:pt x="1612900" y="749300"/>
                </a:cubicBezTo>
                <a:cubicBezTo>
                  <a:pt x="1328309" y="739814"/>
                  <a:pt x="1166915" y="716191"/>
                  <a:pt x="889000" y="774700"/>
                </a:cubicBezTo>
                <a:cubicBezTo>
                  <a:pt x="804649" y="792458"/>
                  <a:pt x="704995" y="867736"/>
                  <a:pt x="635000" y="914400"/>
                </a:cubicBezTo>
                <a:cubicBezTo>
                  <a:pt x="578989" y="1026422"/>
                  <a:pt x="533347" y="1056577"/>
                  <a:pt x="647700" y="1193800"/>
                </a:cubicBezTo>
                <a:cubicBezTo>
                  <a:pt x="676889" y="1228827"/>
                  <a:pt x="732367" y="1227667"/>
                  <a:pt x="774700" y="1244600"/>
                </a:cubicBezTo>
                <a:cubicBezTo>
                  <a:pt x="867833" y="1210733"/>
                  <a:pt x="966583" y="1189493"/>
                  <a:pt x="1054100" y="1143000"/>
                </a:cubicBezTo>
                <a:cubicBezTo>
                  <a:pt x="1158351" y="1087617"/>
                  <a:pt x="1246318" y="937395"/>
                  <a:pt x="1308100" y="850900"/>
                </a:cubicBezTo>
                <a:cubicBezTo>
                  <a:pt x="1329267" y="766233"/>
                  <a:pt x="1355016" y="682582"/>
                  <a:pt x="1371600" y="596900"/>
                </a:cubicBezTo>
                <a:cubicBezTo>
                  <a:pt x="1380485" y="550993"/>
                  <a:pt x="1379647" y="503727"/>
                  <a:pt x="1384300" y="457200"/>
                </a:cubicBezTo>
                <a:cubicBezTo>
                  <a:pt x="1388114" y="419056"/>
                  <a:pt x="1392767" y="381000"/>
                  <a:pt x="1397000" y="342900"/>
                </a:cubicBezTo>
                <a:cubicBezTo>
                  <a:pt x="1388533" y="309033"/>
                  <a:pt x="1385592" y="273282"/>
                  <a:pt x="1371600" y="241300"/>
                </a:cubicBezTo>
                <a:cubicBezTo>
                  <a:pt x="1335495" y="158773"/>
                  <a:pt x="1275598" y="91699"/>
                  <a:pt x="1193800" y="50800"/>
                </a:cubicBezTo>
                <a:cubicBezTo>
                  <a:pt x="1142299" y="25050"/>
                  <a:pt x="1083733" y="16933"/>
                  <a:pt x="1028700" y="0"/>
                </a:cubicBezTo>
                <a:cubicBezTo>
                  <a:pt x="927100" y="21167"/>
                  <a:pt x="815788" y="15259"/>
                  <a:pt x="723900" y="63500"/>
                </a:cubicBezTo>
                <a:cubicBezTo>
                  <a:pt x="639088" y="108026"/>
                  <a:pt x="592789" y="203622"/>
                  <a:pt x="520700" y="266700"/>
                </a:cubicBezTo>
                <a:cubicBezTo>
                  <a:pt x="486833" y="296333"/>
                  <a:pt x="459350" y="335475"/>
                  <a:pt x="419100" y="355600"/>
                </a:cubicBezTo>
                <a:cubicBezTo>
                  <a:pt x="380486" y="374907"/>
                  <a:pt x="334433" y="372533"/>
                  <a:pt x="292100" y="381000"/>
                </a:cubicBezTo>
                <a:cubicBezTo>
                  <a:pt x="232833" y="372533"/>
                  <a:pt x="168470" y="381092"/>
                  <a:pt x="114300" y="355600"/>
                </a:cubicBezTo>
                <a:cubicBezTo>
                  <a:pt x="88605" y="343508"/>
                  <a:pt x="90811" y="303751"/>
                  <a:pt x="76200" y="279400"/>
                </a:cubicBezTo>
                <a:cubicBezTo>
                  <a:pt x="65310" y="261250"/>
                  <a:pt x="50800" y="245533"/>
                  <a:pt x="38100" y="228600"/>
                </a:cubicBezTo>
                <a:cubicBezTo>
                  <a:pt x="10807" y="146720"/>
                  <a:pt x="31632" y="171332"/>
                  <a:pt x="0" y="13970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8AF76301-36E2-4B19-B861-FAF016F4DE28}"/>
              </a:ext>
            </a:extLst>
          </p:cNvPr>
          <p:cNvSpPr/>
          <p:nvPr/>
        </p:nvSpPr>
        <p:spPr>
          <a:xfrm>
            <a:off x="6209446" y="4610171"/>
            <a:ext cx="2512958" cy="561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ru-RU" sz="3200" b="1" dirty="0">
                <a:solidFill>
                  <a:schemeClr val="bg1"/>
                </a:solidFill>
              </a:rPr>
              <a:t>ФЕНОМЕН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95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8375" y="1040130"/>
            <a:ext cx="6505346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Априорные</a:t>
            </a:r>
            <a:r>
              <a:rPr lang="ru-RU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знания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74" y="2797850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72606" y="29027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Пространство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872606" y="3393162"/>
            <a:ext cx="5272513" cy="435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Неотъемлемое условие нашего восприятия мира.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74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72606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Время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872606" y="4875967"/>
            <a:ext cx="5272513" cy="870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Форма, в которой мы осознаём последовательность событий.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5818941" y="6525593"/>
            <a:ext cx="29925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Революционная идея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818941" y="6898733"/>
            <a:ext cx="5272513" cy="435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Пространство и время </a:t>
            </a:r>
            <a:r>
              <a:rPr lang="ru-RU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не 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существуют</a:t>
            </a:r>
            <a:r>
              <a:rPr lang="ru-RU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отдельно от человеческого сознания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9949543-556B-44D4-9E90-FCED453230DC}"/>
              </a:ext>
            </a:extLst>
          </p:cNvPr>
          <p:cNvSpPr/>
          <p:nvPr/>
        </p:nvSpPr>
        <p:spPr>
          <a:xfrm>
            <a:off x="12002946" y="7278130"/>
            <a:ext cx="2627454" cy="873847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2B52B9F5-5B0E-43B1-A316-D1AF8034281C}"/>
              </a:ext>
            </a:extLst>
          </p:cNvPr>
          <p:cNvSpPr/>
          <p:nvPr/>
        </p:nvSpPr>
        <p:spPr>
          <a:xfrm>
            <a:off x="7573338" y="1040130"/>
            <a:ext cx="6656686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Апостериорные знания</a:t>
            </a:r>
            <a:endParaRPr lang="en-US" sz="4450" dirty="0"/>
          </a:p>
        </p:txBody>
      </p:sp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4007B033-B410-4BB9-A00B-27B0F8762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029874" y="2753916"/>
            <a:ext cx="1134070" cy="1360884"/>
          </a:xfrm>
          <a:prstGeom prst="rect">
            <a:avLst/>
          </a:prstGeom>
        </p:spPr>
      </p:pic>
      <p:pic>
        <p:nvPicPr>
          <p:cNvPr id="18" name="Image 2" descr="preencoded.png">
            <a:extLst>
              <a:ext uri="{FF2B5EF4-FFF2-40B4-BE49-F238E27FC236}">
                <a16:creationId xmlns:a16="http://schemas.microsoft.com/office/drawing/2014/main" id="{452B2F13-9E15-40CE-BF01-839FF4320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029874" y="4114800"/>
            <a:ext cx="1134070" cy="1669852"/>
          </a:xfrm>
          <a:prstGeom prst="rect">
            <a:avLst/>
          </a:prstGeom>
        </p:spPr>
      </p:pic>
      <p:pic>
        <p:nvPicPr>
          <p:cNvPr id="21" name="Image 3" descr="preencoded.png">
            <a:extLst>
              <a:ext uri="{FF2B5EF4-FFF2-40B4-BE49-F238E27FC236}">
                <a16:creationId xmlns:a16="http://schemas.microsoft.com/office/drawing/2014/main" id="{D5558C81-DBC6-4557-BD73-267236F7C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3095953" y="3618319"/>
            <a:ext cx="1134070" cy="1360884"/>
          </a:xfrm>
          <a:prstGeom prst="rect">
            <a:avLst/>
          </a:prstGeom>
        </p:spPr>
      </p:pic>
      <p:sp>
        <p:nvSpPr>
          <p:cNvPr id="22" name="Text 5">
            <a:extLst>
              <a:ext uri="{FF2B5EF4-FFF2-40B4-BE49-F238E27FC236}">
                <a16:creationId xmlns:a16="http://schemas.microsoft.com/office/drawing/2014/main" id="{19001AFB-C850-4876-8111-AED0053B6BE7}"/>
              </a:ext>
            </a:extLst>
          </p:cNvPr>
          <p:cNvSpPr/>
          <p:nvPr/>
        </p:nvSpPr>
        <p:spPr>
          <a:xfrm>
            <a:off x="7483278" y="3746349"/>
            <a:ext cx="29925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Опытные знания</a:t>
            </a:r>
            <a:endParaRPr lang="en-US" sz="2200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64FDB3B8-3DF2-4138-88FA-B259919FA078}"/>
              </a:ext>
            </a:extLst>
          </p:cNvPr>
          <p:cNvSpPr/>
          <p:nvPr/>
        </p:nvSpPr>
        <p:spPr>
          <a:xfrm>
            <a:off x="7483278" y="423676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То есть все те, что исходят из нашего опыта</a:t>
            </a:r>
            <a:endParaRPr lang="en-US" sz="1750" dirty="0"/>
          </a:p>
        </p:txBody>
      </p:sp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FEB6A95C-EF9E-4FFE-A3BC-4D8C1F733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02" t="20449" r="28604" b="27888"/>
          <a:stretch/>
        </p:blipFill>
        <p:spPr>
          <a:xfrm>
            <a:off x="13373319" y="3939170"/>
            <a:ext cx="572632" cy="703065"/>
          </a:xfrm>
          <a:prstGeom prst="rect">
            <a:avLst/>
          </a:prstGeom>
        </p:spPr>
      </p:pic>
      <p:pic>
        <p:nvPicPr>
          <p:cNvPr id="25" name="Image 2" descr="preencoded.png">
            <a:extLst>
              <a:ext uri="{FF2B5EF4-FFF2-40B4-BE49-F238E27FC236}">
                <a16:creationId xmlns:a16="http://schemas.microsoft.com/office/drawing/2014/main" id="{A2E22D63-D96E-4C69-91B7-5C0A819E85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61" t="28886" r="28604" b="28038"/>
          <a:stretch/>
        </p:blipFill>
        <p:spPr>
          <a:xfrm>
            <a:off x="15368518" y="4597160"/>
            <a:ext cx="471032" cy="719299"/>
          </a:xfrm>
          <a:prstGeom prst="rect">
            <a:avLst/>
          </a:prstGeom>
        </p:spPr>
      </p:pic>
      <p:pic>
        <p:nvPicPr>
          <p:cNvPr id="26" name="Image 3" descr="preencoded.png">
            <a:extLst>
              <a:ext uri="{FF2B5EF4-FFF2-40B4-BE49-F238E27FC236}">
                <a16:creationId xmlns:a16="http://schemas.microsoft.com/office/drawing/2014/main" id="{20998602-EE5C-4BA1-8163-35020E0AB1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02" t="27888" r="28604" b="27889"/>
          <a:stretch/>
        </p:blipFill>
        <p:spPr>
          <a:xfrm>
            <a:off x="15273516" y="3182643"/>
            <a:ext cx="572632" cy="601818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AD656CE-C976-46F6-A3C0-8D4E6B6B92E3}"/>
              </a:ext>
            </a:extLst>
          </p:cNvPr>
          <p:cNvGrpSpPr/>
          <p:nvPr/>
        </p:nvGrpSpPr>
        <p:grpSpPr>
          <a:xfrm>
            <a:off x="2106649" y="8655562"/>
            <a:ext cx="1242654" cy="1134071"/>
            <a:chOff x="326092" y="6825913"/>
            <a:chExt cx="1242654" cy="1134071"/>
          </a:xfrm>
        </p:grpSpPr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F9DCC716-A156-4327-BF8C-E8F6AA23809C}"/>
                </a:ext>
              </a:extLst>
            </p:cNvPr>
            <p:cNvSpPr/>
            <p:nvPr/>
          </p:nvSpPr>
          <p:spPr>
            <a:xfrm>
              <a:off x="326092" y="6825913"/>
              <a:ext cx="1075988" cy="1134071"/>
            </a:xfrm>
            <a:prstGeom prst="rect">
              <a:avLst/>
            </a:prstGeom>
            <a:solidFill>
              <a:srgbClr val="EDE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Равнобедренный треугольник 34">
              <a:extLst>
                <a:ext uri="{FF2B5EF4-FFF2-40B4-BE49-F238E27FC236}">
                  <a16:creationId xmlns:a16="http://schemas.microsoft.com/office/drawing/2014/main" id="{FDD8687E-6D3D-4D1E-AA72-24B9AA37B3D4}"/>
                </a:ext>
              </a:extLst>
            </p:cNvPr>
            <p:cNvSpPr/>
            <p:nvPr/>
          </p:nvSpPr>
          <p:spPr>
            <a:xfrm rot="5400000">
              <a:off x="931672" y="7315131"/>
              <a:ext cx="1107482" cy="166667"/>
            </a:xfrm>
            <a:prstGeom prst="triangle">
              <a:avLst>
                <a:gd name="adj" fmla="val 49543"/>
              </a:avLst>
            </a:prstGeom>
            <a:solidFill>
              <a:srgbClr val="EDE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0" name="Полилиния: фигура 39">
            <a:extLst>
              <a:ext uri="{FF2B5EF4-FFF2-40B4-BE49-F238E27FC236}">
                <a16:creationId xmlns:a16="http://schemas.microsoft.com/office/drawing/2014/main" id="{D0EF59BC-ECE4-4A1D-B08F-AED4113E62D1}"/>
              </a:ext>
            </a:extLst>
          </p:cNvPr>
          <p:cNvSpPr/>
          <p:nvPr/>
        </p:nvSpPr>
        <p:spPr>
          <a:xfrm rot="5400000">
            <a:off x="3234448" y="8697107"/>
            <a:ext cx="1134071" cy="1075989"/>
          </a:xfrm>
          <a:custGeom>
            <a:avLst/>
            <a:gdLst>
              <a:gd name="connsiteX0" fmla="*/ 0 w 1134071"/>
              <a:gd name="connsiteY0" fmla="*/ 1075868 h 1075989"/>
              <a:gd name="connsiteX1" fmla="*/ 0 w 1134071"/>
              <a:gd name="connsiteY1" fmla="*/ 0 h 1075989"/>
              <a:gd name="connsiteX2" fmla="*/ 1134071 w 1134071"/>
              <a:gd name="connsiteY2" fmla="*/ 0 h 1075989"/>
              <a:gd name="connsiteX3" fmla="*/ 1134071 w 1134071"/>
              <a:gd name="connsiteY3" fmla="*/ 1075989 h 1075989"/>
              <a:gd name="connsiteX4" fmla="*/ 1107084 w 1134071"/>
              <a:gd name="connsiteY4" fmla="*/ 1075989 h 1075989"/>
              <a:gd name="connsiteX5" fmla="*/ 548282 w 1134071"/>
              <a:gd name="connsiteY5" fmla="*/ 909321 h 1075989"/>
              <a:gd name="connsiteX6" fmla="*/ 0 w 1134071"/>
              <a:gd name="connsiteY6" fmla="*/ 1075868 h 1075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071" h="1075989">
                <a:moveTo>
                  <a:pt x="0" y="1075868"/>
                </a:moveTo>
                <a:lnTo>
                  <a:pt x="0" y="0"/>
                </a:lnTo>
                <a:lnTo>
                  <a:pt x="1134071" y="0"/>
                </a:lnTo>
                <a:lnTo>
                  <a:pt x="1134071" y="1075989"/>
                </a:lnTo>
                <a:lnTo>
                  <a:pt x="1107084" y="1075989"/>
                </a:lnTo>
                <a:lnTo>
                  <a:pt x="548282" y="909321"/>
                </a:lnTo>
                <a:lnTo>
                  <a:pt x="0" y="1075868"/>
                </a:lnTo>
                <a:close/>
              </a:path>
            </a:pathLst>
          </a:custGeom>
          <a:solidFill>
            <a:srgbClr val="EDE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78E4C179-7678-413F-8CFE-1BE11D7B11A5}"/>
              </a:ext>
            </a:extLst>
          </p:cNvPr>
          <p:cNvGrpSpPr/>
          <p:nvPr/>
        </p:nvGrpSpPr>
        <p:grpSpPr>
          <a:xfrm>
            <a:off x="4461048" y="6522815"/>
            <a:ext cx="1776004" cy="1144147"/>
            <a:chOff x="678418" y="6692682"/>
            <a:chExt cx="1776004" cy="1144147"/>
          </a:xfrm>
        </p:grpSpPr>
        <p:sp>
          <p:nvSpPr>
            <p:cNvPr id="41" name="Полилиния: фигура 40">
              <a:extLst>
                <a:ext uri="{FF2B5EF4-FFF2-40B4-BE49-F238E27FC236}">
                  <a16:creationId xmlns:a16="http://schemas.microsoft.com/office/drawing/2014/main" id="{81528183-5748-4E10-9258-6F35933BA511}"/>
                </a:ext>
              </a:extLst>
            </p:cNvPr>
            <p:cNvSpPr/>
            <p:nvPr/>
          </p:nvSpPr>
          <p:spPr>
            <a:xfrm rot="5400000">
              <a:off x="649377" y="6721723"/>
              <a:ext cx="1134071" cy="1075989"/>
            </a:xfrm>
            <a:custGeom>
              <a:avLst/>
              <a:gdLst>
                <a:gd name="connsiteX0" fmla="*/ 0 w 1134071"/>
                <a:gd name="connsiteY0" fmla="*/ 1075868 h 1075989"/>
                <a:gd name="connsiteX1" fmla="*/ 0 w 1134071"/>
                <a:gd name="connsiteY1" fmla="*/ 798381 h 1075989"/>
                <a:gd name="connsiteX2" fmla="*/ 547884 w 1134071"/>
                <a:gd name="connsiteY2" fmla="*/ 631955 h 1075989"/>
                <a:gd name="connsiteX3" fmla="*/ 1106686 w 1134071"/>
                <a:gd name="connsiteY3" fmla="*/ 798623 h 1075989"/>
                <a:gd name="connsiteX4" fmla="*/ 1133673 w 1134071"/>
                <a:gd name="connsiteY4" fmla="*/ 798623 h 1075989"/>
                <a:gd name="connsiteX5" fmla="*/ 1133673 w 1134071"/>
                <a:gd name="connsiteY5" fmla="*/ 0 h 1075989"/>
                <a:gd name="connsiteX6" fmla="*/ 1134071 w 1134071"/>
                <a:gd name="connsiteY6" fmla="*/ 0 h 1075989"/>
                <a:gd name="connsiteX7" fmla="*/ 1134071 w 1134071"/>
                <a:gd name="connsiteY7" fmla="*/ 1075989 h 1075989"/>
                <a:gd name="connsiteX8" fmla="*/ 1107084 w 1134071"/>
                <a:gd name="connsiteY8" fmla="*/ 1075989 h 1075989"/>
                <a:gd name="connsiteX9" fmla="*/ 548282 w 1134071"/>
                <a:gd name="connsiteY9" fmla="*/ 909321 h 107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4071" h="1075989">
                  <a:moveTo>
                    <a:pt x="0" y="1075868"/>
                  </a:moveTo>
                  <a:lnTo>
                    <a:pt x="0" y="798381"/>
                  </a:lnTo>
                  <a:lnTo>
                    <a:pt x="547884" y="631955"/>
                  </a:lnTo>
                  <a:lnTo>
                    <a:pt x="1106686" y="798623"/>
                  </a:lnTo>
                  <a:lnTo>
                    <a:pt x="1133673" y="798623"/>
                  </a:lnTo>
                  <a:lnTo>
                    <a:pt x="1133673" y="0"/>
                  </a:lnTo>
                  <a:lnTo>
                    <a:pt x="1134071" y="0"/>
                  </a:lnTo>
                  <a:lnTo>
                    <a:pt x="1134071" y="1075989"/>
                  </a:lnTo>
                  <a:lnTo>
                    <a:pt x="1107084" y="1075989"/>
                  </a:lnTo>
                  <a:lnTo>
                    <a:pt x="548282" y="90932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42" name="Полилиния: фигура 41">
              <a:extLst>
                <a:ext uri="{FF2B5EF4-FFF2-40B4-BE49-F238E27FC236}">
                  <a16:creationId xmlns:a16="http://schemas.microsoft.com/office/drawing/2014/main" id="{54C5D748-DBB3-449A-B9AE-E65092849090}"/>
                </a:ext>
              </a:extLst>
            </p:cNvPr>
            <p:cNvSpPr/>
            <p:nvPr/>
          </p:nvSpPr>
          <p:spPr>
            <a:xfrm rot="5400000">
              <a:off x="996411" y="6726761"/>
              <a:ext cx="1134071" cy="1075989"/>
            </a:xfrm>
            <a:custGeom>
              <a:avLst/>
              <a:gdLst>
                <a:gd name="connsiteX0" fmla="*/ 0 w 1134071"/>
                <a:gd name="connsiteY0" fmla="*/ 1075868 h 1075989"/>
                <a:gd name="connsiteX1" fmla="*/ 0 w 1134071"/>
                <a:gd name="connsiteY1" fmla="*/ 798381 h 1075989"/>
                <a:gd name="connsiteX2" fmla="*/ 547884 w 1134071"/>
                <a:gd name="connsiteY2" fmla="*/ 631955 h 1075989"/>
                <a:gd name="connsiteX3" fmla="*/ 1106686 w 1134071"/>
                <a:gd name="connsiteY3" fmla="*/ 798623 h 1075989"/>
                <a:gd name="connsiteX4" fmla="*/ 1133673 w 1134071"/>
                <a:gd name="connsiteY4" fmla="*/ 798623 h 1075989"/>
                <a:gd name="connsiteX5" fmla="*/ 1133673 w 1134071"/>
                <a:gd name="connsiteY5" fmla="*/ 0 h 1075989"/>
                <a:gd name="connsiteX6" fmla="*/ 1134071 w 1134071"/>
                <a:gd name="connsiteY6" fmla="*/ 0 h 1075989"/>
                <a:gd name="connsiteX7" fmla="*/ 1134071 w 1134071"/>
                <a:gd name="connsiteY7" fmla="*/ 1075989 h 1075989"/>
                <a:gd name="connsiteX8" fmla="*/ 1107084 w 1134071"/>
                <a:gd name="connsiteY8" fmla="*/ 1075989 h 1075989"/>
                <a:gd name="connsiteX9" fmla="*/ 548282 w 1134071"/>
                <a:gd name="connsiteY9" fmla="*/ 909321 h 107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4071" h="1075989">
                  <a:moveTo>
                    <a:pt x="0" y="1075868"/>
                  </a:moveTo>
                  <a:lnTo>
                    <a:pt x="0" y="798381"/>
                  </a:lnTo>
                  <a:lnTo>
                    <a:pt x="547884" y="631955"/>
                  </a:lnTo>
                  <a:lnTo>
                    <a:pt x="1106686" y="798623"/>
                  </a:lnTo>
                  <a:lnTo>
                    <a:pt x="1133673" y="798623"/>
                  </a:lnTo>
                  <a:lnTo>
                    <a:pt x="1133673" y="0"/>
                  </a:lnTo>
                  <a:lnTo>
                    <a:pt x="1134071" y="0"/>
                  </a:lnTo>
                  <a:lnTo>
                    <a:pt x="1134071" y="1075989"/>
                  </a:lnTo>
                  <a:lnTo>
                    <a:pt x="1107084" y="1075989"/>
                  </a:lnTo>
                  <a:lnTo>
                    <a:pt x="548282" y="90932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43" name="Полилиния: фигура 42">
              <a:extLst>
                <a:ext uri="{FF2B5EF4-FFF2-40B4-BE49-F238E27FC236}">
                  <a16:creationId xmlns:a16="http://schemas.microsoft.com/office/drawing/2014/main" id="{55388CB3-8193-4CE3-A3AB-AB208065520A}"/>
                </a:ext>
              </a:extLst>
            </p:cNvPr>
            <p:cNvSpPr/>
            <p:nvPr/>
          </p:nvSpPr>
          <p:spPr>
            <a:xfrm rot="5400000">
              <a:off x="1349392" y="6731799"/>
              <a:ext cx="1134071" cy="1075989"/>
            </a:xfrm>
            <a:custGeom>
              <a:avLst/>
              <a:gdLst>
                <a:gd name="connsiteX0" fmla="*/ 0 w 1134071"/>
                <a:gd name="connsiteY0" fmla="*/ 1075868 h 1075989"/>
                <a:gd name="connsiteX1" fmla="*/ 0 w 1134071"/>
                <a:gd name="connsiteY1" fmla="*/ 798381 h 1075989"/>
                <a:gd name="connsiteX2" fmla="*/ 547884 w 1134071"/>
                <a:gd name="connsiteY2" fmla="*/ 631955 h 1075989"/>
                <a:gd name="connsiteX3" fmla="*/ 1106686 w 1134071"/>
                <a:gd name="connsiteY3" fmla="*/ 798623 h 1075989"/>
                <a:gd name="connsiteX4" fmla="*/ 1133673 w 1134071"/>
                <a:gd name="connsiteY4" fmla="*/ 798623 h 1075989"/>
                <a:gd name="connsiteX5" fmla="*/ 1133673 w 1134071"/>
                <a:gd name="connsiteY5" fmla="*/ 0 h 1075989"/>
                <a:gd name="connsiteX6" fmla="*/ 1134071 w 1134071"/>
                <a:gd name="connsiteY6" fmla="*/ 0 h 1075989"/>
                <a:gd name="connsiteX7" fmla="*/ 1134071 w 1134071"/>
                <a:gd name="connsiteY7" fmla="*/ 1075989 h 1075989"/>
                <a:gd name="connsiteX8" fmla="*/ 1107084 w 1134071"/>
                <a:gd name="connsiteY8" fmla="*/ 1075989 h 1075989"/>
                <a:gd name="connsiteX9" fmla="*/ 548282 w 1134071"/>
                <a:gd name="connsiteY9" fmla="*/ 909321 h 107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4071" h="1075989">
                  <a:moveTo>
                    <a:pt x="0" y="1075868"/>
                  </a:moveTo>
                  <a:lnTo>
                    <a:pt x="0" y="798381"/>
                  </a:lnTo>
                  <a:lnTo>
                    <a:pt x="547884" y="631955"/>
                  </a:lnTo>
                  <a:lnTo>
                    <a:pt x="1106686" y="798623"/>
                  </a:lnTo>
                  <a:lnTo>
                    <a:pt x="1133673" y="798623"/>
                  </a:lnTo>
                  <a:lnTo>
                    <a:pt x="1133673" y="0"/>
                  </a:lnTo>
                  <a:lnTo>
                    <a:pt x="1134071" y="0"/>
                  </a:lnTo>
                  <a:lnTo>
                    <a:pt x="1134071" y="1075989"/>
                  </a:lnTo>
                  <a:lnTo>
                    <a:pt x="1107084" y="1075989"/>
                  </a:lnTo>
                  <a:lnTo>
                    <a:pt x="548282" y="90932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8725E01C-C4A9-4AD3-ACBD-4106925311FD}"/>
              </a:ext>
            </a:extLst>
          </p:cNvPr>
          <p:cNvGrpSpPr/>
          <p:nvPr/>
        </p:nvGrpSpPr>
        <p:grpSpPr>
          <a:xfrm>
            <a:off x="4437455" y="6522815"/>
            <a:ext cx="1770924" cy="1144147"/>
            <a:chOff x="647938" y="6692682"/>
            <a:chExt cx="1770924" cy="1144147"/>
          </a:xfrm>
        </p:grpSpPr>
        <p:sp>
          <p:nvSpPr>
            <p:cNvPr id="46" name="Полилиния: фигура 45">
              <a:extLst>
                <a:ext uri="{FF2B5EF4-FFF2-40B4-BE49-F238E27FC236}">
                  <a16:creationId xmlns:a16="http://schemas.microsoft.com/office/drawing/2014/main" id="{FC6E0FB9-0192-4075-8CEB-3A567C8AC4CF}"/>
                </a:ext>
              </a:extLst>
            </p:cNvPr>
            <p:cNvSpPr/>
            <p:nvPr/>
          </p:nvSpPr>
          <p:spPr>
            <a:xfrm rot="5400000">
              <a:off x="618897" y="6721723"/>
              <a:ext cx="1134071" cy="1075989"/>
            </a:xfrm>
            <a:custGeom>
              <a:avLst/>
              <a:gdLst>
                <a:gd name="connsiteX0" fmla="*/ 0 w 1134071"/>
                <a:gd name="connsiteY0" fmla="*/ 1075868 h 1075989"/>
                <a:gd name="connsiteX1" fmla="*/ 0 w 1134071"/>
                <a:gd name="connsiteY1" fmla="*/ 798381 h 1075989"/>
                <a:gd name="connsiteX2" fmla="*/ 547884 w 1134071"/>
                <a:gd name="connsiteY2" fmla="*/ 631955 h 1075989"/>
                <a:gd name="connsiteX3" fmla="*/ 1106686 w 1134071"/>
                <a:gd name="connsiteY3" fmla="*/ 798623 h 1075989"/>
                <a:gd name="connsiteX4" fmla="*/ 1133673 w 1134071"/>
                <a:gd name="connsiteY4" fmla="*/ 798623 h 1075989"/>
                <a:gd name="connsiteX5" fmla="*/ 1133673 w 1134071"/>
                <a:gd name="connsiteY5" fmla="*/ 0 h 1075989"/>
                <a:gd name="connsiteX6" fmla="*/ 1134071 w 1134071"/>
                <a:gd name="connsiteY6" fmla="*/ 0 h 1075989"/>
                <a:gd name="connsiteX7" fmla="*/ 1134071 w 1134071"/>
                <a:gd name="connsiteY7" fmla="*/ 1075989 h 1075989"/>
                <a:gd name="connsiteX8" fmla="*/ 1107084 w 1134071"/>
                <a:gd name="connsiteY8" fmla="*/ 1075989 h 1075989"/>
                <a:gd name="connsiteX9" fmla="*/ 548282 w 1134071"/>
                <a:gd name="connsiteY9" fmla="*/ 909321 h 107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4071" h="1075989">
                  <a:moveTo>
                    <a:pt x="0" y="1075868"/>
                  </a:moveTo>
                  <a:lnTo>
                    <a:pt x="0" y="798381"/>
                  </a:lnTo>
                  <a:lnTo>
                    <a:pt x="547884" y="631955"/>
                  </a:lnTo>
                  <a:lnTo>
                    <a:pt x="1106686" y="798623"/>
                  </a:lnTo>
                  <a:lnTo>
                    <a:pt x="1133673" y="798623"/>
                  </a:lnTo>
                  <a:lnTo>
                    <a:pt x="1133673" y="0"/>
                  </a:lnTo>
                  <a:lnTo>
                    <a:pt x="1134071" y="0"/>
                  </a:lnTo>
                  <a:lnTo>
                    <a:pt x="1134071" y="1075989"/>
                  </a:lnTo>
                  <a:lnTo>
                    <a:pt x="1107084" y="1075989"/>
                  </a:lnTo>
                  <a:lnTo>
                    <a:pt x="548282" y="909321"/>
                  </a:lnTo>
                  <a:close/>
                </a:path>
              </a:pathLst>
            </a:custGeom>
            <a:solidFill>
              <a:srgbClr val="EDE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47" name="Полилиния: фигура 46">
              <a:extLst>
                <a:ext uri="{FF2B5EF4-FFF2-40B4-BE49-F238E27FC236}">
                  <a16:creationId xmlns:a16="http://schemas.microsoft.com/office/drawing/2014/main" id="{E0838FC7-8E32-4FA6-8D39-9BEB83FD9BD7}"/>
                </a:ext>
              </a:extLst>
            </p:cNvPr>
            <p:cNvSpPr/>
            <p:nvPr/>
          </p:nvSpPr>
          <p:spPr>
            <a:xfrm rot="5400000">
              <a:off x="965931" y="6726761"/>
              <a:ext cx="1134071" cy="1075989"/>
            </a:xfrm>
            <a:custGeom>
              <a:avLst/>
              <a:gdLst>
                <a:gd name="connsiteX0" fmla="*/ 0 w 1134071"/>
                <a:gd name="connsiteY0" fmla="*/ 1075868 h 1075989"/>
                <a:gd name="connsiteX1" fmla="*/ 0 w 1134071"/>
                <a:gd name="connsiteY1" fmla="*/ 798381 h 1075989"/>
                <a:gd name="connsiteX2" fmla="*/ 547884 w 1134071"/>
                <a:gd name="connsiteY2" fmla="*/ 631955 h 1075989"/>
                <a:gd name="connsiteX3" fmla="*/ 1106686 w 1134071"/>
                <a:gd name="connsiteY3" fmla="*/ 798623 h 1075989"/>
                <a:gd name="connsiteX4" fmla="*/ 1133673 w 1134071"/>
                <a:gd name="connsiteY4" fmla="*/ 798623 h 1075989"/>
                <a:gd name="connsiteX5" fmla="*/ 1133673 w 1134071"/>
                <a:gd name="connsiteY5" fmla="*/ 0 h 1075989"/>
                <a:gd name="connsiteX6" fmla="*/ 1134071 w 1134071"/>
                <a:gd name="connsiteY6" fmla="*/ 0 h 1075989"/>
                <a:gd name="connsiteX7" fmla="*/ 1134071 w 1134071"/>
                <a:gd name="connsiteY7" fmla="*/ 1075989 h 1075989"/>
                <a:gd name="connsiteX8" fmla="*/ 1107084 w 1134071"/>
                <a:gd name="connsiteY8" fmla="*/ 1075989 h 1075989"/>
                <a:gd name="connsiteX9" fmla="*/ 548282 w 1134071"/>
                <a:gd name="connsiteY9" fmla="*/ 909321 h 107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4071" h="1075989">
                  <a:moveTo>
                    <a:pt x="0" y="1075868"/>
                  </a:moveTo>
                  <a:lnTo>
                    <a:pt x="0" y="798381"/>
                  </a:lnTo>
                  <a:lnTo>
                    <a:pt x="547884" y="631955"/>
                  </a:lnTo>
                  <a:lnTo>
                    <a:pt x="1106686" y="798623"/>
                  </a:lnTo>
                  <a:lnTo>
                    <a:pt x="1133673" y="798623"/>
                  </a:lnTo>
                  <a:lnTo>
                    <a:pt x="1133673" y="0"/>
                  </a:lnTo>
                  <a:lnTo>
                    <a:pt x="1134071" y="0"/>
                  </a:lnTo>
                  <a:lnTo>
                    <a:pt x="1134071" y="1075989"/>
                  </a:lnTo>
                  <a:lnTo>
                    <a:pt x="1107084" y="1075989"/>
                  </a:lnTo>
                  <a:lnTo>
                    <a:pt x="548282" y="909321"/>
                  </a:lnTo>
                  <a:close/>
                </a:path>
              </a:pathLst>
            </a:custGeom>
            <a:solidFill>
              <a:srgbClr val="EDE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48" name="Полилиния: фигура 47">
              <a:extLst>
                <a:ext uri="{FF2B5EF4-FFF2-40B4-BE49-F238E27FC236}">
                  <a16:creationId xmlns:a16="http://schemas.microsoft.com/office/drawing/2014/main" id="{03F4F258-F15D-4C59-A4C4-21CF6F33E3AB}"/>
                </a:ext>
              </a:extLst>
            </p:cNvPr>
            <p:cNvSpPr/>
            <p:nvPr/>
          </p:nvSpPr>
          <p:spPr>
            <a:xfrm rot="5400000">
              <a:off x="1313832" y="6731799"/>
              <a:ext cx="1134071" cy="1075989"/>
            </a:xfrm>
            <a:custGeom>
              <a:avLst/>
              <a:gdLst>
                <a:gd name="connsiteX0" fmla="*/ 0 w 1134071"/>
                <a:gd name="connsiteY0" fmla="*/ 1075868 h 1075989"/>
                <a:gd name="connsiteX1" fmla="*/ 0 w 1134071"/>
                <a:gd name="connsiteY1" fmla="*/ 798381 h 1075989"/>
                <a:gd name="connsiteX2" fmla="*/ 547884 w 1134071"/>
                <a:gd name="connsiteY2" fmla="*/ 631955 h 1075989"/>
                <a:gd name="connsiteX3" fmla="*/ 1106686 w 1134071"/>
                <a:gd name="connsiteY3" fmla="*/ 798623 h 1075989"/>
                <a:gd name="connsiteX4" fmla="*/ 1133673 w 1134071"/>
                <a:gd name="connsiteY4" fmla="*/ 798623 h 1075989"/>
                <a:gd name="connsiteX5" fmla="*/ 1133673 w 1134071"/>
                <a:gd name="connsiteY5" fmla="*/ 0 h 1075989"/>
                <a:gd name="connsiteX6" fmla="*/ 1134071 w 1134071"/>
                <a:gd name="connsiteY6" fmla="*/ 0 h 1075989"/>
                <a:gd name="connsiteX7" fmla="*/ 1134071 w 1134071"/>
                <a:gd name="connsiteY7" fmla="*/ 1075989 h 1075989"/>
                <a:gd name="connsiteX8" fmla="*/ 1107084 w 1134071"/>
                <a:gd name="connsiteY8" fmla="*/ 1075989 h 1075989"/>
                <a:gd name="connsiteX9" fmla="*/ 548282 w 1134071"/>
                <a:gd name="connsiteY9" fmla="*/ 909321 h 107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4071" h="1075989">
                  <a:moveTo>
                    <a:pt x="0" y="1075868"/>
                  </a:moveTo>
                  <a:lnTo>
                    <a:pt x="0" y="798381"/>
                  </a:lnTo>
                  <a:lnTo>
                    <a:pt x="547884" y="631955"/>
                  </a:lnTo>
                  <a:lnTo>
                    <a:pt x="1106686" y="798623"/>
                  </a:lnTo>
                  <a:lnTo>
                    <a:pt x="1133673" y="798623"/>
                  </a:lnTo>
                  <a:lnTo>
                    <a:pt x="1133673" y="0"/>
                  </a:lnTo>
                  <a:lnTo>
                    <a:pt x="1134071" y="0"/>
                  </a:lnTo>
                  <a:lnTo>
                    <a:pt x="1134071" y="1075989"/>
                  </a:lnTo>
                  <a:lnTo>
                    <a:pt x="1107084" y="1075989"/>
                  </a:lnTo>
                  <a:lnTo>
                    <a:pt x="548282" y="909321"/>
                  </a:lnTo>
                  <a:close/>
                </a:path>
              </a:pathLst>
            </a:custGeom>
            <a:solidFill>
              <a:srgbClr val="EDE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8069947B-57A9-44BE-8ED3-8392D4D0F3A4}"/>
              </a:ext>
            </a:extLst>
          </p:cNvPr>
          <p:cNvGrpSpPr/>
          <p:nvPr/>
        </p:nvGrpSpPr>
        <p:grpSpPr>
          <a:xfrm>
            <a:off x="4430568" y="6522815"/>
            <a:ext cx="1776004" cy="1144147"/>
            <a:chOff x="647938" y="6692682"/>
            <a:chExt cx="1776004" cy="1144147"/>
          </a:xfrm>
        </p:grpSpPr>
        <p:sp>
          <p:nvSpPr>
            <p:cNvPr id="50" name="Полилиния: фигура 49">
              <a:extLst>
                <a:ext uri="{FF2B5EF4-FFF2-40B4-BE49-F238E27FC236}">
                  <a16:creationId xmlns:a16="http://schemas.microsoft.com/office/drawing/2014/main" id="{B1D23F78-51AB-4B40-860B-D83F99FD37E1}"/>
                </a:ext>
              </a:extLst>
            </p:cNvPr>
            <p:cNvSpPr/>
            <p:nvPr/>
          </p:nvSpPr>
          <p:spPr>
            <a:xfrm rot="5400000">
              <a:off x="618897" y="6721723"/>
              <a:ext cx="1134071" cy="1075989"/>
            </a:xfrm>
            <a:custGeom>
              <a:avLst/>
              <a:gdLst>
                <a:gd name="connsiteX0" fmla="*/ 0 w 1134071"/>
                <a:gd name="connsiteY0" fmla="*/ 1075868 h 1075989"/>
                <a:gd name="connsiteX1" fmla="*/ 0 w 1134071"/>
                <a:gd name="connsiteY1" fmla="*/ 798381 h 1075989"/>
                <a:gd name="connsiteX2" fmla="*/ 547884 w 1134071"/>
                <a:gd name="connsiteY2" fmla="*/ 631955 h 1075989"/>
                <a:gd name="connsiteX3" fmla="*/ 1106686 w 1134071"/>
                <a:gd name="connsiteY3" fmla="*/ 798623 h 1075989"/>
                <a:gd name="connsiteX4" fmla="*/ 1133673 w 1134071"/>
                <a:gd name="connsiteY4" fmla="*/ 798623 h 1075989"/>
                <a:gd name="connsiteX5" fmla="*/ 1133673 w 1134071"/>
                <a:gd name="connsiteY5" fmla="*/ 0 h 1075989"/>
                <a:gd name="connsiteX6" fmla="*/ 1134071 w 1134071"/>
                <a:gd name="connsiteY6" fmla="*/ 0 h 1075989"/>
                <a:gd name="connsiteX7" fmla="*/ 1134071 w 1134071"/>
                <a:gd name="connsiteY7" fmla="*/ 1075989 h 1075989"/>
                <a:gd name="connsiteX8" fmla="*/ 1107084 w 1134071"/>
                <a:gd name="connsiteY8" fmla="*/ 1075989 h 1075989"/>
                <a:gd name="connsiteX9" fmla="*/ 548282 w 1134071"/>
                <a:gd name="connsiteY9" fmla="*/ 909321 h 107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4071" h="1075989">
                  <a:moveTo>
                    <a:pt x="0" y="1075868"/>
                  </a:moveTo>
                  <a:lnTo>
                    <a:pt x="0" y="798381"/>
                  </a:lnTo>
                  <a:lnTo>
                    <a:pt x="547884" y="631955"/>
                  </a:lnTo>
                  <a:lnTo>
                    <a:pt x="1106686" y="798623"/>
                  </a:lnTo>
                  <a:lnTo>
                    <a:pt x="1133673" y="798623"/>
                  </a:lnTo>
                  <a:lnTo>
                    <a:pt x="1133673" y="0"/>
                  </a:lnTo>
                  <a:lnTo>
                    <a:pt x="1134071" y="0"/>
                  </a:lnTo>
                  <a:lnTo>
                    <a:pt x="1134071" y="1075989"/>
                  </a:lnTo>
                  <a:lnTo>
                    <a:pt x="1107084" y="1075989"/>
                  </a:lnTo>
                  <a:lnTo>
                    <a:pt x="548282" y="909321"/>
                  </a:lnTo>
                  <a:close/>
                </a:path>
              </a:pathLst>
            </a:custGeom>
            <a:solidFill>
              <a:srgbClr val="EDE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51" name="Полилиния: фигура 50">
              <a:extLst>
                <a:ext uri="{FF2B5EF4-FFF2-40B4-BE49-F238E27FC236}">
                  <a16:creationId xmlns:a16="http://schemas.microsoft.com/office/drawing/2014/main" id="{D1C61C41-A042-4EAF-9D8D-C39843AE74F1}"/>
                </a:ext>
              </a:extLst>
            </p:cNvPr>
            <p:cNvSpPr/>
            <p:nvPr/>
          </p:nvSpPr>
          <p:spPr>
            <a:xfrm rot="5400000">
              <a:off x="965931" y="6726761"/>
              <a:ext cx="1134071" cy="1075989"/>
            </a:xfrm>
            <a:custGeom>
              <a:avLst/>
              <a:gdLst>
                <a:gd name="connsiteX0" fmla="*/ 0 w 1134071"/>
                <a:gd name="connsiteY0" fmla="*/ 1075868 h 1075989"/>
                <a:gd name="connsiteX1" fmla="*/ 0 w 1134071"/>
                <a:gd name="connsiteY1" fmla="*/ 798381 h 1075989"/>
                <a:gd name="connsiteX2" fmla="*/ 547884 w 1134071"/>
                <a:gd name="connsiteY2" fmla="*/ 631955 h 1075989"/>
                <a:gd name="connsiteX3" fmla="*/ 1106686 w 1134071"/>
                <a:gd name="connsiteY3" fmla="*/ 798623 h 1075989"/>
                <a:gd name="connsiteX4" fmla="*/ 1133673 w 1134071"/>
                <a:gd name="connsiteY4" fmla="*/ 798623 h 1075989"/>
                <a:gd name="connsiteX5" fmla="*/ 1133673 w 1134071"/>
                <a:gd name="connsiteY5" fmla="*/ 0 h 1075989"/>
                <a:gd name="connsiteX6" fmla="*/ 1134071 w 1134071"/>
                <a:gd name="connsiteY6" fmla="*/ 0 h 1075989"/>
                <a:gd name="connsiteX7" fmla="*/ 1134071 w 1134071"/>
                <a:gd name="connsiteY7" fmla="*/ 1075989 h 1075989"/>
                <a:gd name="connsiteX8" fmla="*/ 1107084 w 1134071"/>
                <a:gd name="connsiteY8" fmla="*/ 1075989 h 1075989"/>
                <a:gd name="connsiteX9" fmla="*/ 548282 w 1134071"/>
                <a:gd name="connsiteY9" fmla="*/ 909321 h 107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4071" h="1075989">
                  <a:moveTo>
                    <a:pt x="0" y="1075868"/>
                  </a:moveTo>
                  <a:lnTo>
                    <a:pt x="0" y="798381"/>
                  </a:lnTo>
                  <a:lnTo>
                    <a:pt x="547884" y="631955"/>
                  </a:lnTo>
                  <a:lnTo>
                    <a:pt x="1106686" y="798623"/>
                  </a:lnTo>
                  <a:lnTo>
                    <a:pt x="1133673" y="798623"/>
                  </a:lnTo>
                  <a:lnTo>
                    <a:pt x="1133673" y="0"/>
                  </a:lnTo>
                  <a:lnTo>
                    <a:pt x="1134071" y="0"/>
                  </a:lnTo>
                  <a:lnTo>
                    <a:pt x="1134071" y="1075989"/>
                  </a:lnTo>
                  <a:lnTo>
                    <a:pt x="1107084" y="1075989"/>
                  </a:lnTo>
                  <a:lnTo>
                    <a:pt x="548282" y="909321"/>
                  </a:lnTo>
                  <a:close/>
                </a:path>
              </a:pathLst>
            </a:custGeom>
            <a:solidFill>
              <a:srgbClr val="EDE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52" name="Полилиния: фигура 51">
              <a:extLst>
                <a:ext uri="{FF2B5EF4-FFF2-40B4-BE49-F238E27FC236}">
                  <a16:creationId xmlns:a16="http://schemas.microsoft.com/office/drawing/2014/main" id="{075562DA-B74B-4435-B310-4F16CAF8D3FA}"/>
                </a:ext>
              </a:extLst>
            </p:cNvPr>
            <p:cNvSpPr/>
            <p:nvPr/>
          </p:nvSpPr>
          <p:spPr>
            <a:xfrm rot="5400000">
              <a:off x="1318912" y="6731799"/>
              <a:ext cx="1134071" cy="1075989"/>
            </a:xfrm>
            <a:custGeom>
              <a:avLst/>
              <a:gdLst>
                <a:gd name="connsiteX0" fmla="*/ 0 w 1134071"/>
                <a:gd name="connsiteY0" fmla="*/ 1075868 h 1075989"/>
                <a:gd name="connsiteX1" fmla="*/ 0 w 1134071"/>
                <a:gd name="connsiteY1" fmla="*/ 798381 h 1075989"/>
                <a:gd name="connsiteX2" fmla="*/ 547884 w 1134071"/>
                <a:gd name="connsiteY2" fmla="*/ 631955 h 1075989"/>
                <a:gd name="connsiteX3" fmla="*/ 1106686 w 1134071"/>
                <a:gd name="connsiteY3" fmla="*/ 798623 h 1075989"/>
                <a:gd name="connsiteX4" fmla="*/ 1133673 w 1134071"/>
                <a:gd name="connsiteY4" fmla="*/ 798623 h 1075989"/>
                <a:gd name="connsiteX5" fmla="*/ 1133673 w 1134071"/>
                <a:gd name="connsiteY5" fmla="*/ 0 h 1075989"/>
                <a:gd name="connsiteX6" fmla="*/ 1134071 w 1134071"/>
                <a:gd name="connsiteY6" fmla="*/ 0 h 1075989"/>
                <a:gd name="connsiteX7" fmla="*/ 1134071 w 1134071"/>
                <a:gd name="connsiteY7" fmla="*/ 1075989 h 1075989"/>
                <a:gd name="connsiteX8" fmla="*/ 1107084 w 1134071"/>
                <a:gd name="connsiteY8" fmla="*/ 1075989 h 1075989"/>
                <a:gd name="connsiteX9" fmla="*/ 548282 w 1134071"/>
                <a:gd name="connsiteY9" fmla="*/ 909321 h 107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4071" h="1075989">
                  <a:moveTo>
                    <a:pt x="0" y="1075868"/>
                  </a:moveTo>
                  <a:lnTo>
                    <a:pt x="0" y="798381"/>
                  </a:lnTo>
                  <a:lnTo>
                    <a:pt x="547884" y="631955"/>
                  </a:lnTo>
                  <a:lnTo>
                    <a:pt x="1106686" y="798623"/>
                  </a:lnTo>
                  <a:lnTo>
                    <a:pt x="1133673" y="798623"/>
                  </a:lnTo>
                  <a:lnTo>
                    <a:pt x="1133673" y="0"/>
                  </a:lnTo>
                  <a:lnTo>
                    <a:pt x="1134071" y="0"/>
                  </a:lnTo>
                  <a:lnTo>
                    <a:pt x="1134071" y="1075989"/>
                  </a:lnTo>
                  <a:lnTo>
                    <a:pt x="1107084" y="1075989"/>
                  </a:lnTo>
                  <a:lnTo>
                    <a:pt x="548282" y="909321"/>
                  </a:lnTo>
                  <a:close/>
                </a:path>
              </a:pathLst>
            </a:custGeom>
            <a:solidFill>
              <a:srgbClr val="EDE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209A1FC-AADE-454C-BF68-A11615FC56AC}"/>
              </a:ext>
            </a:extLst>
          </p:cNvPr>
          <p:cNvSpPr/>
          <p:nvPr/>
        </p:nvSpPr>
        <p:spPr>
          <a:xfrm>
            <a:off x="5393531" y="2657603"/>
            <a:ext cx="3767734" cy="1859279"/>
          </a:xfrm>
          <a:prstGeom prst="rect">
            <a:avLst/>
          </a:prstGeom>
          <a:solidFill>
            <a:srgbClr val="EDE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792C8FD-2525-4666-BAB2-A88BC5C21287}"/>
              </a:ext>
            </a:extLst>
          </p:cNvPr>
          <p:cNvSpPr/>
          <p:nvPr/>
        </p:nvSpPr>
        <p:spPr>
          <a:xfrm>
            <a:off x="10018482" y="2657602"/>
            <a:ext cx="3767734" cy="1859279"/>
          </a:xfrm>
          <a:prstGeom prst="rect">
            <a:avLst/>
          </a:prstGeom>
          <a:solidFill>
            <a:srgbClr val="EDE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873DADA-B9AA-4C43-99BB-D03BA2A05E9B}"/>
              </a:ext>
            </a:extLst>
          </p:cNvPr>
          <p:cNvSpPr/>
          <p:nvPr/>
        </p:nvSpPr>
        <p:spPr>
          <a:xfrm>
            <a:off x="914995" y="2731303"/>
            <a:ext cx="3767734" cy="1859279"/>
          </a:xfrm>
          <a:prstGeom prst="rect">
            <a:avLst/>
          </a:prstGeom>
          <a:solidFill>
            <a:srgbClr val="EDE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793790" y="633532"/>
            <a:ext cx="82916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Процесс познания предметов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365230" y="3006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Восприятие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358724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Предмет воздействует на чувства, формируя образ.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897582" y="3006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Рассудок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5332928" y="358724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Сопоставляет образ с понятиями, даёт смысл.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0443507" y="3006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Разум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9872067" y="358724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Выносит суждение и определяет объект.</a:t>
            </a:r>
            <a:endParaRPr lang="en-US" sz="20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F7B555A-972B-4A3B-A948-6E88C71974A4}"/>
              </a:ext>
            </a:extLst>
          </p:cNvPr>
          <p:cNvSpPr/>
          <p:nvPr/>
        </p:nvSpPr>
        <p:spPr>
          <a:xfrm>
            <a:off x="12002946" y="6878762"/>
            <a:ext cx="2627454" cy="1273215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E1C5BE0-53C5-484B-9333-5A7CA9A36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16" b="91685" l="9809" r="89713">
                        <a14:foregroundMark x1="19856" y1="9213" x2="49761" y2="7416"/>
                        <a14:foregroundMark x1="28230" y1="91011" x2="50478" y2="94157"/>
                        <a14:foregroundMark x1="50478" y1="94157" x2="66746" y2="91685"/>
                        <a14:foregroundMark x1="66746" y1="91685" x2="71770" y2="892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3688" y="5168988"/>
            <a:ext cx="2816436" cy="299835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A9F4A86-13B4-4BA6-87C2-BF75C96F81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67" b="91467" l="8313" r="89976">
                        <a14:foregroundMark x1="9780" y1="89867" x2="9780" y2="87733"/>
                        <a14:foregroundMark x1="48166" y1="91733" x2="49633" y2="85333"/>
                        <a14:foregroundMark x1="9291" y1="18667" x2="8313" y2="15467"/>
                        <a14:foregroundMark x1="37164" y1="9867" x2="65770" y2="117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23644" y="5535214"/>
            <a:ext cx="2675621" cy="24531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9C7C3D5-DA1F-4CB3-B1DB-4291DE719A4B}"/>
              </a:ext>
            </a:extLst>
          </p:cNvPr>
          <p:cNvSpPr/>
          <p:nvPr/>
        </p:nvSpPr>
        <p:spPr>
          <a:xfrm>
            <a:off x="3107531" y="601146"/>
            <a:ext cx="3767734" cy="1859279"/>
          </a:xfrm>
          <a:prstGeom prst="rect">
            <a:avLst/>
          </a:prstGeom>
          <a:solidFill>
            <a:srgbClr val="EDE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7874A03-9B22-4670-A8FE-E0E271F86C45}"/>
              </a:ext>
            </a:extLst>
          </p:cNvPr>
          <p:cNvSpPr/>
          <p:nvPr/>
        </p:nvSpPr>
        <p:spPr>
          <a:xfrm>
            <a:off x="7732482" y="601145"/>
            <a:ext cx="3767734" cy="1859279"/>
          </a:xfrm>
          <a:prstGeom prst="rect">
            <a:avLst/>
          </a:prstGeom>
          <a:solidFill>
            <a:srgbClr val="EDE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5451EDE1-9803-40EE-8E49-5795F6E1DEF3}"/>
              </a:ext>
            </a:extLst>
          </p:cNvPr>
          <p:cNvSpPr/>
          <p:nvPr/>
        </p:nvSpPr>
        <p:spPr>
          <a:xfrm>
            <a:off x="3560782" y="949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Рассудок</a:t>
            </a:r>
            <a:endParaRPr lang="en-US" sz="2800" dirty="0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C9D223D1-E209-4E70-981C-B857030C37E6}"/>
              </a:ext>
            </a:extLst>
          </p:cNvPr>
          <p:cNvSpPr/>
          <p:nvPr/>
        </p:nvSpPr>
        <p:spPr>
          <a:xfrm>
            <a:off x="3263900" y="1530786"/>
            <a:ext cx="3429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ru-RU" sz="2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Не может рассмотреть объект</a:t>
            </a:r>
            <a:endParaRPr lang="en-US" sz="2000" dirty="0"/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5EB98520-9154-4654-98DB-CAE7E62E752C}"/>
              </a:ext>
            </a:extLst>
          </p:cNvPr>
          <p:cNvSpPr/>
          <p:nvPr/>
        </p:nvSpPr>
        <p:spPr>
          <a:xfrm>
            <a:off x="8157507" y="949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ru-RU" sz="2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Чувства</a:t>
            </a:r>
            <a:endParaRPr lang="en-US" sz="2800" dirty="0"/>
          </a:p>
        </p:txBody>
      </p:sp>
      <p:sp>
        <p:nvSpPr>
          <p:cNvPr id="7" name="Text 6">
            <a:extLst>
              <a:ext uri="{FF2B5EF4-FFF2-40B4-BE49-F238E27FC236}">
                <a16:creationId xmlns:a16="http://schemas.microsoft.com/office/drawing/2014/main" id="{72375B87-B846-4806-B95F-AB69841D5B74}"/>
              </a:ext>
            </a:extLst>
          </p:cNvPr>
          <p:cNvSpPr/>
          <p:nvPr/>
        </p:nvSpPr>
        <p:spPr>
          <a:xfrm>
            <a:off x="7882261" y="1530786"/>
            <a:ext cx="34842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ru-RU" sz="2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Не могут осмыслить объект</a:t>
            </a:r>
            <a:endParaRPr lang="en-US" sz="20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3F5984E-4CA2-4D4D-8784-195CD15F366C}"/>
              </a:ext>
            </a:extLst>
          </p:cNvPr>
          <p:cNvSpPr/>
          <p:nvPr/>
        </p:nvSpPr>
        <p:spPr>
          <a:xfrm>
            <a:off x="12002946" y="7278130"/>
            <a:ext cx="2627454" cy="873847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E94EA6-D88C-4E52-9E98-0F7A0F9EC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15" b="91707" l="10000" r="93372">
                        <a14:foregroundMark x1="23140" y1="13397" x2="48372" y2="12121"/>
                        <a14:foregroundMark x1="48372" y1="12121" x2="90814" y2="14673"/>
                        <a14:foregroundMark x1="90814" y1="14673" x2="76860" y2="24561"/>
                        <a14:foregroundMark x1="76860" y1="24561" x2="54070" y2="64593"/>
                        <a14:foregroundMark x1="54070" y1="64593" x2="48605" y2="81818"/>
                        <a14:foregroundMark x1="48605" y1="81818" x2="48488" y2="91866"/>
                        <a14:foregroundMark x1="39419" y1="8931" x2="73372" y2="7815"/>
                        <a14:foregroundMark x1="73372" y1="7815" x2="81977" y2="8612"/>
                        <a14:foregroundMark x1="93372" y1="12600" x2="92326" y2="162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0510" y="2898231"/>
            <a:ext cx="5388111" cy="373685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B3B6AD2-D03E-4005-A7B1-791ACCDA458B}"/>
              </a:ext>
            </a:extLst>
          </p:cNvPr>
          <p:cNvSpPr/>
          <p:nvPr/>
        </p:nvSpPr>
        <p:spPr>
          <a:xfrm>
            <a:off x="5854103" y="6995524"/>
            <a:ext cx="2950667" cy="819301"/>
          </a:xfrm>
          <a:prstGeom prst="rect">
            <a:avLst/>
          </a:prstGeom>
          <a:solidFill>
            <a:srgbClr val="EDE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AF5EEFB8-4788-4EF7-8CC3-E2C7049A2417}"/>
              </a:ext>
            </a:extLst>
          </p:cNvPr>
          <p:cNvSpPr/>
          <p:nvPr/>
        </p:nvSpPr>
        <p:spPr>
          <a:xfrm>
            <a:off x="5884584" y="7228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ru-RU" sz="2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Знание</a:t>
            </a:r>
            <a:endParaRPr lang="en-US" sz="2800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99849063-9821-4F08-9CFD-4F355EEBF6A4}"/>
              </a:ext>
            </a:extLst>
          </p:cNvPr>
          <p:cNvGrpSpPr/>
          <p:nvPr/>
        </p:nvGrpSpPr>
        <p:grpSpPr>
          <a:xfrm rot="3231213">
            <a:off x="5224187" y="2690235"/>
            <a:ext cx="1021660" cy="890850"/>
            <a:chOff x="5092483" y="6532891"/>
            <a:chExt cx="1115896" cy="1134071"/>
          </a:xfrm>
        </p:grpSpPr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2C4C9024-AFFF-4A62-A52E-1F57E5DA3637}"/>
                </a:ext>
              </a:extLst>
            </p:cNvPr>
            <p:cNvSpPr/>
            <p:nvPr/>
          </p:nvSpPr>
          <p:spPr>
            <a:xfrm rot="5400000">
              <a:off x="5103349" y="6561932"/>
              <a:ext cx="1134071" cy="1075989"/>
            </a:xfrm>
            <a:custGeom>
              <a:avLst/>
              <a:gdLst>
                <a:gd name="connsiteX0" fmla="*/ 0 w 1134071"/>
                <a:gd name="connsiteY0" fmla="*/ 1075868 h 1075989"/>
                <a:gd name="connsiteX1" fmla="*/ 0 w 1134071"/>
                <a:gd name="connsiteY1" fmla="*/ 798381 h 1075989"/>
                <a:gd name="connsiteX2" fmla="*/ 547884 w 1134071"/>
                <a:gd name="connsiteY2" fmla="*/ 631955 h 1075989"/>
                <a:gd name="connsiteX3" fmla="*/ 1106686 w 1134071"/>
                <a:gd name="connsiteY3" fmla="*/ 798623 h 1075989"/>
                <a:gd name="connsiteX4" fmla="*/ 1133673 w 1134071"/>
                <a:gd name="connsiteY4" fmla="*/ 798623 h 1075989"/>
                <a:gd name="connsiteX5" fmla="*/ 1133673 w 1134071"/>
                <a:gd name="connsiteY5" fmla="*/ 0 h 1075989"/>
                <a:gd name="connsiteX6" fmla="*/ 1134071 w 1134071"/>
                <a:gd name="connsiteY6" fmla="*/ 0 h 1075989"/>
                <a:gd name="connsiteX7" fmla="*/ 1134071 w 1134071"/>
                <a:gd name="connsiteY7" fmla="*/ 1075989 h 1075989"/>
                <a:gd name="connsiteX8" fmla="*/ 1107084 w 1134071"/>
                <a:gd name="connsiteY8" fmla="*/ 1075989 h 1075989"/>
                <a:gd name="connsiteX9" fmla="*/ 548282 w 1134071"/>
                <a:gd name="connsiteY9" fmla="*/ 909321 h 107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4071" h="1075989">
                  <a:moveTo>
                    <a:pt x="0" y="1075868"/>
                  </a:moveTo>
                  <a:lnTo>
                    <a:pt x="0" y="798381"/>
                  </a:lnTo>
                  <a:lnTo>
                    <a:pt x="547884" y="631955"/>
                  </a:lnTo>
                  <a:lnTo>
                    <a:pt x="1106686" y="798623"/>
                  </a:lnTo>
                  <a:lnTo>
                    <a:pt x="1133673" y="798623"/>
                  </a:lnTo>
                  <a:lnTo>
                    <a:pt x="1133673" y="0"/>
                  </a:lnTo>
                  <a:lnTo>
                    <a:pt x="1134071" y="0"/>
                  </a:lnTo>
                  <a:lnTo>
                    <a:pt x="1134071" y="1075989"/>
                  </a:lnTo>
                  <a:lnTo>
                    <a:pt x="1107084" y="1075989"/>
                  </a:lnTo>
                  <a:lnTo>
                    <a:pt x="548282" y="90932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E8D99AB4-F988-4DD1-9C7E-49A087D9534F}"/>
                </a:ext>
              </a:extLst>
            </p:cNvPr>
            <p:cNvSpPr/>
            <p:nvPr/>
          </p:nvSpPr>
          <p:spPr>
            <a:xfrm rot="5400000">
              <a:off x="5063442" y="6561932"/>
              <a:ext cx="1134071" cy="1075989"/>
            </a:xfrm>
            <a:custGeom>
              <a:avLst/>
              <a:gdLst>
                <a:gd name="connsiteX0" fmla="*/ 0 w 1134071"/>
                <a:gd name="connsiteY0" fmla="*/ 1075868 h 1075989"/>
                <a:gd name="connsiteX1" fmla="*/ 0 w 1134071"/>
                <a:gd name="connsiteY1" fmla="*/ 798381 h 1075989"/>
                <a:gd name="connsiteX2" fmla="*/ 547884 w 1134071"/>
                <a:gd name="connsiteY2" fmla="*/ 631955 h 1075989"/>
                <a:gd name="connsiteX3" fmla="*/ 1106686 w 1134071"/>
                <a:gd name="connsiteY3" fmla="*/ 798623 h 1075989"/>
                <a:gd name="connsiteX4" fmla="*/ 1133673 w 1134071"/>
                <a:gd name="connsiteY4" fmla="*/ 798623 h 1075989"/>
                <a:gd name="connsiteX5" fmla="*/ 1133673 w 1134071"/>
                <a:gd name="connsiteY5" fmla="*/ 0 h 1075989"/>
                <a:gd name="connsiteX6" fmla="*/ 1134071 w 1134071"/>
                <a:gd name="connsiteY6" fmla="*/ 0 h 1075989"/>
                <a:gd name="connsiteX7" fmla="*/ 1134071 w 1134071"/>
                <a:gd name="connsiteY7" fmla="*/ 1075989 h 1075989"/>
                <a:gd name="connsiteX8" fmla="*/ 1107084 w 1134071"/>
                <a:gd name="connsiteY8" fmla="*/ 1075989 h 1075989"/>
                <a:gd name="connsiteX9" fmla="*/ 548282 w 1134071"/>
                <a:gd name="connsiteY9" fmla="*/ 909321 h 107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4071" h="1075989">
                  <a:moveTo>
                    <a:pt x="0" y="1075868"/>
                  </a:moveTo>
                  <a:lnTo>
                    <a:pt x="0" y="798381"/>
                  </a:lnTo>
                  <a:lnTo>
                    <a:pt x="547884" y="631955"/>
                  </a:lnTo>
                  <a:lnTo>
                    <a:pt x="1106686" y="798623"/>
                  </a:lnTo>
                  <a:lnTo>
                    <a:pt x="1133673" y="798623"/>
                  </a:lnTo>
                  <a:lnTo>
                    <a:pt x="1133673" y="0"/>
                  </a:lnTo>
                  <a:lnTo>
                    <a:pt x="1134071" y="0"/>
                  </a:lnTo>
                  <a:lnTo>
                    <a:pt x="1134071" y="1075989"/>
                  </a:lnTo>
                  <a:lnTo>
                    <a:pt x="1107084" y="1075989"/>
                  </a:lnTo>
                  <a:lnTo>
                    <a:pt x="548282" y="909321"/>
                  </a:lnTo>
                  <a:close/>
                </a:path>
              </a:pathLst>
            </a:custGeom>
            <a:solidFill>
              <a:srgbClr val="EDE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FF8FD214-B0CD-460F-9991-6849E0C90F06}"/>
              </a:ext>
            </a:extLst>
          </p:cNvPr>
          <p:cNvGrpSpPr/>
          <p:nvPr/>
        </p:nvGrpSpPr>
        <p:grpSpPr>
          <a:xfrm rot="18368787" flipH="1">
            <a:off x="8644799" y="2675483"/>
            <a:ext cx="1021660" cy="890850"/>
            <a:chOff x="5092483" y="6532891"/>
            <a:chExt cx="1115896" cy="1134071"/>
          </a:xfrm>
        </p:grpSpPr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B3BBC206-BDEA-474E-8068-CEB3360D04B5}"/>
                </a:ext>
              </a:extLst>
            </p:cNvPr>
            <p:cNvSpPr/>
            <p:nvPr/>
          </p:nvSpPr>
          <p:spPr>
            <a:xfrm rot="5400000">
              <a:off x="5103349" y="6561932"/>
              <a:ext cx="1134071" cy="1075989"/>
            </a:xfrm>
            <a:custGeom>
              <a:avLst/>
              <a:gdLst>
                <a:gd name="connsiteX0" fmla="*/ 0 w 1134071"/>
                <a:gd name="connsiteY0" fmla="*/ 1075868 h 1075989"/>
                <a:gd name="connsiteX1" fmla="*/ 0 w 1134071"/>
                <a:gd name="connsiteY1" fmla="*/ 798381 h 1075989"/>
                <a:gd name="connsiteX2" fmla="*/ 547884 w 1134071"/>
                <a:gd name="connsiteY2" fmla="*/ 631955 h 1075989"/>
                <a:gd name="connsiteX3" fmla="*/ 1106686 w 1134071"/>
                <a:gd name="connsiteY3" fmla="*/ 798623 h 1075989"/>
                <a:gd name="connsiteX4" fmla="*/ 1133673 w 1134071"/>
                <a:gd name="connsiteY4" fmla="*/ 798623 h 1075989"/>
                <a:gd name="connsiteX5" fmla="*/ 1133673 w 1134071"/>
                <a:gd name="connsiteY5" fmla="*/ 0 h 1075989"/>
                <a:gd name="connsiteX6" fmla="*/ 1134071 w 1134071"/>
                <a:gd name="connsiteY6" fmla="*/ 0 h 1075989"/>
                <a:gd name="connsiteX7" fmla="*/ 1134071 w 1134071"/>
                <a:gd name="connsiteY7" fmla="*/ 1075989 h 1075989"/>
                <a:gd name="connsiteX8" fmla="*/ 1107084 w 1134071"/>
                <a:gd name="connsiteY8" fmla="*/ 1075989 h 1075989"/>
                <a:gd name="connsiteX9" fmla="*/ 548282 w 1134071"/>
                <a:gd name="connsiteY9" fmla="*/ 909321 h 107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4071" h="1075989">
                  <a:moveTo>
                    <a:pt x="0" y="1075868"/>
                  </a:moveTo>
                  <a:lnTo>
                    <a:pt x="0" y="798381"/>
                  </a:lnTo>
                  <a:lnTo>
                    <a:pt x="547884" y="631955"/>
                  </a:lnTo>
                  <a:lnTo>
                    <a:pt x="1106686" y="798623"/>
                  </a:lnTo>
                  <a:lnTo>
                    <a:pt x="1133673" y="798623"/>
                  </a:lnTo>
                  <a:lnTo>
                    <a:pt x="1133673" y="0"/>
                  </a:lnTo>
                  <a:lnTo>
                    <a:pt x="1134071" y="0"/>
                  </a:lnTo>
                  <a:lnTo>
                    <a:pt x="1134071" y="1075989"/>
                  </a:lnTo>
                  <a:lnTo>
                    <a:pt x="1107084" y="1075989"/>
                  </a:lnTo>
                  <a:lnTo>
                    <a:pt x="548282" y="90932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99F57026-64C7-4884-9B14-038284E4E98C}"/>
                </a:ext>
              </a:extLst>
            </p:cNvPr>
            <p:cNvSpPr/>
            <p:nvPr/>
          </p:nvSpPr>
          <p:spPr>
            <a:xfrm rot="5400000">
              <a:off x="5063442" y="6561932"/>
              <a:ext cx="1134071" cy="1075989"/>
            </a:xfrm>
            <a:custGeom>
              <a:avLst/>
              <a:gdLst>
                <a:gd name="connsiteX0" fmla="*/ 0 w 1134071"/>
                <a:gd name="connsiteY0" fmla="*/ 1075868 h 1075989"/>
                <a:gd name="connsiteX1" fmla="*/ 0 w 1134071"/>
                <a:gd name="connsiteY1" fmla="*/ 798381 h 1075989"/>
                <a:gd name="connsiteX2" fmla="*/ 547884 w 1134071"/>
                <a:gd name="connsiteY2" fmla="*/ 631955 h 1075989"/>
                <a:gd name="connsiteX3" fmla="*/ 1106686 w 1134071"/>
                <a:gd name="connsiteY3" fmla="*/ 798623 h 1075989"/>
                <a:gd name="connsiteX4" fmla="*/ 1133673 w 1134071"/>
                <a:gd name="connsiteY4" fmla="*/ 798623 h 1075989"/>
                <a:gd name="connsiteX5" fmla="*/ 1133673 w 1134071"/>
                <a:gd name="connsiteY5" fmla="*/ 0 h 1075989"/>
                <a:gd name="connsiteX6" fmla="*/ 1134071 w 1134071"/>
                <a:gd name="connsiteY6" fmla="*/ 0 h 1075989"/>
                <a:gd name="connsiteX7" fmla="*/ 1134071 w 1134071"/>
                <a:gd name="connsiteY7" fmla="*/ 1075989 h 1075989"/>
                <a:gd name="connsiteX8" fmla="*/ 1107084 w 1134071"/>
                <a:gd name="connsiteY8" fmla="*/ 1075989 h 1075989"/>
                <a:gd name="connsiteX9" fmla="*/ 548282 w 1134071"/>
                <a:gd name="connsiteY9" fmla="*/ 909321 h 107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4071" h="1075989">
                  <a:moveTo>
                    <a:pt x="0" y="1075868"/>
                  </a:moveTo>
                  <a:lnTo>
                    <a:pt x="0" y="798381"/>
                  </a:lnTo>
                  <a:lnTo>
                    <a:pt x="547884" y="631955"/>
                  </a:lnTo>
                  <a:lnTo>
                    <a:pt x="1106686" y="798623"/>
                  </a:lnTo>
                  <a:lnTo>
                    <a:pt x="1133673" y="798623"/>
                  </a:lnTo>
                  <a:lnTo>
                    <a:pt x="1133673" y="0"/>
                  </a:lnTo>
                  <a:lnTo>
                    <a:pt x="1134071" y="0"/>
                  </a:lnTo>
                  <a:lnTo>
                    <a:pt x="1134071" y="1075989"/>
                  </a:lnTo>
                  <a:lnTo>
                    <a:pt x="1107084" y="1075989"/>
                  </a:lnTo>
                  <a:lnTo>
                    <a:pt x="548282" y="909321"/>
                  </a:lnTo>
                  <a:close/>
                </a:path>
              </a:pathLst>
            </a:custGeom>
            <a:solidFill>
              <a:srgbClr val="EDE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D34ADE3B-C0EE-4551-A95C-3DFB13C60B73}"/>
              </a:ext>
            </a:extLst>
          </p:cNvPr>
          <p:cNvGrpSpPr/>
          <p:nvPr/>
        </p:nvGrpSpPr>
        <p:grpSpPr>
          <a:xfrm rot="5400000">
            <a:off x="6804370" y="6600448"/>
            <a:ext cx="1021660" cy="890850"/>
            <a:chOff x="5092483" y="6532891"/>
            <a:chExt cx="1115896" cy="1134071"/>
          </a:xfrm>
        </p:grpSpPr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BD3976CA-6A1E-4A77-8CE2-E90545525324}"/>
                </a:ext>
              </a:extLst>
            </p:cNvPr>
            <p:cNvSpPr/>
            <p:nvPr/>
          </p:nvSpPr>
          <p:spPr>
            <a:xfrm rot="5400000">
              <a:off x="5103349" y="6561932"/>
              <a:ext cx="1134071" cy="1075989"/>
            </a:xfrm>
            <a:custGeom>
              <a:avLst/>
              <a:gdLst>
                <a:gd name="connsiteX0" fmla="*/ 0 w 1134071"/>
                <a:gd name="connsiteY0" fmla="*/ 1075868 h 1075989"/>
                <a:gd name="connsiteX1" fmla="*/ 0 w 1134071"/>
                <a:gd name="connsiteY1" fmla="*/ 798381 h 1075989"/>
                <a:gd name="connsiteX2" fmla="*/ 547884 w 1134071"/>
                <a:gd name="connsiteY2" fmla="*/ 631955 h 1075989"/>
                <a:gd name="connsiteX3" fmla="*/ 1106686 w 1134071"/>
                <a:gd name="connsiteY3" fmla="*/ 798623 h 1075989"/>
                <a:gd name="connsiteX4" fmla="*/ 1133673 w 1134071"/>
                <a:gd name="connsiteY4" fmla="*/ 798623 h 1075989"/>
                <a:gd name="connsiteX5" fmla="*/ 1133673 w 1134071"/>
                <a:gd name="connsiteY5" fmla="*/ 0 h 1075989"/>
                <a:gd name="connsiteX6" fmla="*/ 1134071 w 1134071"/>
                <a:gd name="connsiteY6" fmla="*/ 0 h 1075989"/>
                <a:gd name="connsiteX7" fmla="*/ 1134071 w 1134071"/>
                <a:gd name="connsiteY7" fmla="*/ 1075989 h 1075989"/>
                <a:gd name="connsiteX8" fmla="*/ 1107084 w 1134071"/>
                <a:gd name="connsiteY8" fmla="*/ 1075989 h 1075989"/>
                <a:gd name="connsiteX9" fmla="*/ 548282 w 1134071"/>
                <a:gd name="connsiteY9" fmla="*/ 909321 h 107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4071" h="1075989">
                  <a:moveTo>
                    <a:pt x="0" y="1075868"/>
                  </a:moveTo>
                  <a:lnTo>
                    <a:pt x="0" y="798381"/>
                  </a:lnTo>
                  <a:lnTo>
                    <a:pt x="547884" y="631955"/>
                  </a:lnTo>
                  <a:lnTo>
                    <a:pt x="1106686" y="798623"/>
                  </a:lnTo>
                  <a:lnTo>
                    <a:pt x="1133673" y="798623"/>
                  </a:lnTo>
                  <a:lnTo>
                    <a:pt x="1133673" y="0"/>
                  </a:lnTo>
                  <a:lnTo>
                    <a:pt x="1134071" y="0"/>
                  </a:lnTo>
                  <a:lnTo>
                    <a:pt x="1134071" y="1075989"/>
                  </a:lnTo>
                  <a:lnTo>
                    <a:pt x="1107084" y="1075989"/>
                  </a:lnTo>
                  <a:lnTo>
                    <a:pt x="548282" y="90932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B4D8F707-9DA9-4DD9-B0E2-40902D517047}"/>
                </a:ext>
              </a:extLst>
            </p:cNvPr>
            <p:cNvSpPr/>
            <p:nvPr/>
          </p:nvSpPr>
          <p:spPr>
            <a:xfrm rot="5400000">
              <a:off x="5063442" y="6561932"/>
              <a:ext cx="1134071" cy="1075989"/>
            </a:xfrm>
            <a:custGeom>
              <a:avLst/>
              <a:gdLst>
                <a:gd name="connsiteX0" fmla="*/ 0 w 1134071"/>
                <a:gd name="connsiteY0" fmla="*/ 1075868 h 1075989"/>
                <a:gd name="connsiteX1" fmla="*/ 0 w 1134071"/>
                <a:gd name="connsiteY1" fmla="*/ 798381 h 1075989"/>
                <a:gd name="connsiteX2" fmla="*/ 547884 w 1134071"/>
                <a:gd name="connsiteY2" fmla="*/ 631955 h 1075989"/>
                <a:gd name="connsiteX3" fmla="*/ 1106686 w 1134071"/>
                <a:gd name="connsiteY3" fmla="*/ 798623 h 1075989"/>
                <a:gd name="connsiteX4" fmla="*/ 1133673 w 1134071"/>
                <a:gd name="connsiteY4" fmla="*/ 798623 h 1075989"/>
                <a:gd name="connsiteX5" fmla="*/ 1133673 w 1134071"/>
                <a:gd name="connsiteY5" fmla="*/ 0 h 1075989"/>
                <a:gd name="connsiteX6" fmla="*/ 1134071 w 1134071"/>
                <a:gd name="connsiteY6" fmla="*/ 0 h 1075989"/>
                <a:gd name="connsiteX7" fmla="*/ 1134071 w 1134071"/>
                <a:gd name="connsiteY7" fmla="*/ 1075989 h 1075989"/>
                <a:gd name="connsiteX8" fmla="*/ 1107084 w 1134071"/>
                <a:gd name="connsiteY8" fmla="*/ 1075989 h 1075989"/>
                <a:gd name="connsiteX9" fmla="*/ 548282 w 1134071"/>
                <a:gd name="connsiteY9" fmla="*/ 909321 h 107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4071" h="1075989">
                  <a:moveTo>
                    <a:pt x="0" y="1075868"/>
                  </a:moveTo>
                  <a:lnTo>
                    <a:pt x="0" y="798381"/>
                  </a:lnTo>
                  <a:lnTo>
                    <a:pt x="547884" y="631955"/>
                  </a:lnTo>
                  <a:lnTo>
                    <a:pt x="1106686" y="798623"/>
                  </a:lnTo>
                  <a:lnTo>
                    <a:pt x="1133673" y="798623"/>
                  </a:lnTo>
                  <a:lnTo>
                    <a:pt x="1133673" y="0"/>
                  </a:lnTo>
                  <a:lnTo>
                    <a:pt x="1134071" y="0"/>
                  </a:lnTo>
                  <a:lnTo>
                    <a:pt x="1134071" y="1075989"/>
                  </a:lnTo>
                  <a:lnTo>
                    <a:pt x="1107084" y="1075989"/>
                  </a:lnTo>
                  <a:lnTo>
                    <a:pt x="548282" y="909321"/>
                  </a:lnTo>
                  <a:close/>
                </a:path>
              </a:pathLst>
            </a:custGeom>
            <a:solidFill>
              <a:srgbClr val="EDE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919509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1012</Words>
  <Application>Microsoft Office PowerPoint</Application>
  <PresentationFormat>Произвольный</PresentationFormat>
  <Paragraphs>168</Paragraphs>
  <Slides>17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Symbol</vt:lpstr>
      <vt:lpstr>DM Sans Medium</vt:lpstr>
      <vt:lpstr>Calibri</vt:lpstr>
      <vt:lpstr>Inter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Gleb Broydo</cp:lastModifiedBy>
  <cp:revision>56</cp:revision>
  <dcterms:created xsi:type="dcterms:W3CDTF">2025-05-05T00:04:47Z</dcterms:created>
  <dcterms:modified xsi:type="dcterms:W3CDTF">2025-05-07T21:51:39Z</dcterms:modified>
</cp:coreProperties>
</file>